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61" r:id="rId5"/>
    <p:sldId id="257" r:id="rId6"/>
    <p:sldId id="258" r:id="rId7"/>
    <p:sldId id="259" r:id="rId8"/>
    <p:sldId id="260" r:id="rId9"/>
    <p:sldId id="263" r:id="rId10"/>
    <p:sldId id="262" r:id="rId11"/>
    <p:sldId id="264" r:id="rId12"/>
    <p:sldId id="265" r:id="rId13"/>
    <p:sldId id="271" r:id="rId14"/>
    <p:sldId id="268" r:id="rId15"/>
    <p:sldId id="272" r:id="rId16"/>
    <p:sldId id="273" r:id="rId17"/>
    <p:sldId id="274" r:id="rId18"/>
    <p:sldId id="266" r:id="rId19"/>
    <p:sldId id="267" r:id="rId20"/>
    <p:sldId id="275" r:id="rId21"/>
    <p:sldId id="269" r:id="rId22"/>
    <p:sldId id="27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BB0CA40-4444-428A-A256-5E9A68A12FC6}" type="datetimeFigureOut">
              <a:rPr lang="en-GB" smtClean="0"/>
              <a:t>20/11/2013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27AE31D-B0EE-465F-B755-651BCDB2DE94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7" descr="Powerpoint Template 6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frm=1&amp;source=images&amp;cd=&amp;cad=rja&amp;docid=15NDpmgPPtDD6M&amp;tbnid=ufJS4zuxkVZA9M:&amp;ved=0CAUQjRw&amp;url=http://www.123rf.com/photo_12577623_portrait-of-a-smiling-young-woman-college-student-or-teacher-in-front-of-a-blackboard.html&amp;ei=uK6HUu3QLOKw0AXQyoGoBw&amp;psig=AFQjCNGK_UGQ30Y0foi7ca6tr4jbdwFAuw&amp;ust=138470905154628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bubble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xubbZBceHR8WgM&amp;tbnid=7BekD1JijnyVBM:&amp;ved=0CAUQjRw&amp;url=http://www.ocvc.ac.uk/student_life/money_matters&amp;ei=tLCHUtOYDufA0QWhvIHwBQ&amp;psig=AFQjCNE2g1caPbQNCQOhrQ1PiL6Xi7pE3Q&amp;ust=1384710641551951" TargetMode="External"/><Relationship Id="rId2" Type="http://schemas.openxmlformats.org/officeDocument/2006/relationships/hyperlink" Target="http://www.google.co.uk/url?sa=i&amp;rct=j&amp;q=&amp;esrc=s&amp;frm=1&amp;source=images&amp;cd=&amp;cad=rja&amp;docid=y-8pCzD76v054M&amp;tbnid=_tHG8vgAgbhAmM:&amp;ved=0CAUQjRw&amp;url=http://sunderlandcollege.ac.uk/support/finance/&amp;ei=fbCHUpqdJc7B0gWLgYH4DA&amp;psig=AFQjCNE2g1caPbQNCQOhrQ1PiL6Xi7pE3Q&amp;ust=13847106415519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advanced-learning-loans/how-to-clai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uk/url?sa=i&amp;rct=j&amp;q=&amp;esrc=s&amp;frm=1&amp;source=images&amp;cd=&amp;cad=rja&amp;docid=GEcXf85XyRkJdM&amp;tbnid=0QcV2ZiMHUtAGM:&amp;ved=0CAUQjRw&amp;url=https://aocwestmidlands.wordpress.com/page/38/?newwindow%3Dtrue&amp;ei=qaCHUq2dDeeV0AXa3IH4Bw&amp;psig=AFQjCNHBjm7a0EEmhJ1uUTekUPph-djQJg&amp;ust=13847065153680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docid=Dat4jyWbYIMxPM&amp;tbnid=VvltXiEKJcw-YM:&amp;ved=0CAUQjRw&amp;url=http://www.sourcewire.com/news/50840/princess-royal-to-visit-highbury-college-s-new-campus&amp;ei=X5-HUtTMAYiu0QWCyYDwAw&amp;psig=AFQjCNHj7VpjgM7RAGH1e1UetVW_JDu7MA&amp;ust=13847062255471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frm=1&amp;source=images&amp;cd=&amp;cad=rja&amp;docid=4zUVzP1Vt-y9QM&amp;tbnid=U-_8QT0GJ_m0UM:&amp;ved=0CAUQjRw&amp;url=http://bvictorian.wordpress.com/&amp;ei=ikVlUp3hCYSi0QW-woD4Cg&amp;bvm=bv.54934254,d.d2k&amp;psig=AFQjCNGbnbnGGs0zI4N_giA2gCSKOrWvEg&amp;ust=13824550177499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www.google.co.uk/url?sa=i&amp;rct=j&amp;q=&amp;esrc=s&amp;frm=1&amp;source=images&amp;cd=&amp;cad=rja&amp;docid=mRgS3fABAhZ40M&amp;tbnid=dpbOXcWe-36HKM:&amp;ved=0CAUQjRw&amp;url=http://anacc.webnode.it/&amp;ei=JU1lUoLpF-O60QWJ5IGYCA&amp;bvm=bv.54934254,d.d2k&amp;psig=AFQjCNErYm0PcrCOEZoKHMkLgtRyBsWS7Q&amp;ust=13824569667335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232248"/>
          </a:xfrm>
        </p:spPr>
        <p:txBody>
          <a:bodyPr/>
          <a:lstStyle/>
          <a:p>
            <a:r>
              <a:rPr lang="en-GB" sz="5400" b="1" dirty="0" smtClean="0"/>
              <a:t>INTRODUCTION TO TEACHING IN FURTHER EDUCATION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/>
          <a:p>
            <a:r>
              <a:rPr lang="en-GB" sz="4400" b="1" dirty="0" smtClean="0"/>
              <a:t>Preparing to Teach in the Lifelong Learning Sector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42565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the Teaching Award?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915000" cy="4569371"/>
          </a:xfrm>
        </p:spPr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b="1" i="1" dirty="0" smtClean="0"/>
              <a:t>Award in Teaching in the Lifelong Learning Sector</a:t>
            </a:r>
            <a:r>
              <a:rPr lang="en-GB" sz="2800" dirty="0" smtClean="0"/>
              <a:t> is a </a:t>
            </a:r>
            <a:r>
              <a:rPr lang="en-GB" sz="2800" b="1" dirty="0" smtClean="0">
                <a:solidFill>
                  <a:srgbClr val="660066"/>
                </a:solidFill>
              </a:rPr>
              <a:t>nationally recognised qualification</a:t>
            </a:r>
          </a:p>
          <a:p>
            <a:r>
              <a:rPr lang="en-GB" sz="2800" dirty="0" smtClean="0"/>
              <a:t>There are no formal entry requirements</a:t>
            </a:r>
          </a:p>
          <a:p>
            <a:r>
              <a:rPr lang="en-GB" sz="2800" dirty="0" smtClean="0"/>
              <a:t>It takes six weeks to achieve</a:t>
            </a:r>
          </a:p>
          <a:p>
            <a:r>
              <a:rPr lang="en-GB" sz="2800" dirty="0" smtClean="0"/>
              <a:t>You are assessed by coursework and a 15 minute </a:t>
            </a:r>
            <a:r>
              <a:rPr lang="en-GB" sz="2800" dirty="0" err="1" smtClean="0"/>
              <a:t>microteach</a:t>
            </a:r>
            <a:endParaRPr lang="en-GB" sz="2800" dirty="0" smtClean="0"/>
          </a:p>
          <a:p>
            <a:r>
              <a:rPr lang="en-GB" sz="2800" dirty="0" smtClean="0"/>
              <a:t>Your certificate is awarded by the NCFE Awarding Body that accredits our centre</a:t>
            </a:r>
          </a:p>
          <a:p>
            <a:endParaRPr lang="en-GB" dirty="0"/>
          </a:p>
        </p:txBody>
      </p:sp>
      <p:pic>
        <p:nvPicPr>
          <p:cNvPr id="4098" name="Picture 2" descr="http://us.123rf.com/400wm/400/400/stokkete/stokkete1202/stokkete120200148/12577623-portrait-of-a-smiling-young-woman-college-student-or-teacher-in-front-of-a-blackboar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6"/>
          <a:stretch/>
        </p:blipFill>
        <p:spPr bwMode="auto">
          <a:xfrm>
            <a:off x="6273958" y="1556792"/>
            <a:ext cx="2537446" cy="29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You Will Cover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16"/>
            <a:ext cx="8229600" cy="4713387"/>
          </a:xfrm>
        </p:spPr>
        <p:txBody>
          <a:bodyPr/>
          <a:lstStyle/>
          <a:p>
            <a:r>
              <a:rPr lang="en-GB" dirty="0" smtClean="0"/>
              <a:t>Supporting students with individual needs</a:t>
            </a:r>
          </a:p>
          <a:p>
            <a:r>
              <a:rPr lang="en-GB" dirty="0" smtClean="0"/>
              <a:t>Designing and using a range of interesting teaching and learning materials </a:t>
            </a:r>
          </a:p>
          <a:p>
            <a:r>
              <a:rPr lang="en-GB" dirty="0" smtClean="0"/>
              <a:t>Lesson plans and schemes </a:t>
            </a:r>
            <a:r>
              <a:rPr lang="en-GB" dirty="0"/>
              <a:t>of </a:t>
            </a:r>
            <a:r>
              <a:rPr lang="en-GB" dirty="0" smtClean="0"/>
              <a:t>work</a:t>
            </a:r>
          </a:p>
          <a:p>
            <a:r>
              <a:rPr lang="en-GB" dirty="0" smtClean="0"/>
              <a:t>Principles and theories </a:t>
            </a:r>
            <a:r>
              <a:rPr lang="en-GB" dirty="0"/>
              <a:t>of learning</a:t>
            </a:r>
          </a:p>
          <a:p>
            <a:r>
              <a:rPr lang="en-GB" dirty="0" smtClean="0"/>
              <a:t>Different forms of assessment </a:t>
            </a:r>
          </a:p>
          <a:p>
            <a:r>
              <a:rPr lang="en-GB" dirty="0" smtClean="0"/>
              <a:t>Communication and presentation skills</a:t>
            </a:r>
          </a:p>
          <a:p>
            <a:r>
              <a:rPr lang="en-GB" dirty="0" smtClean="0"/>
              <a:t>Creating a warm, respectful learning climate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b="1" dirty="0" smtClean="0"/>
              <a:t>How Your Study is Planned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r>
              <a:rPr lang="en-GB" sz="2800" dirty="0" smtClean="0"/>
              <a:t>6 lessons to complete the course</a:t>
            </a:r>
          </a:p>
          <a:p>
            <a:r>
              <a:rPr lang="en-GB" sz="2800" dirty="0" smtClean="0"/>
              <a:t>Tuesdays, 09.30-13.00, with 20 minutes refreshment break</a:t>
            </a:r>
          </a:p>
          <a:p>
            <a:r>
              <a:rPr lang="en-GB" sz="2800" dirty="0" smtClean="0"/>
              <a:t>First session develops your confidence in speaking and presentation</a:t>
            </a:r>
          </a:p>
          <a:p>
            <a:r>
              <a:rPr lang="en-GB" sz="2800" dirty="0" smtClean="0"/>
              <a:t>Teaching methods are based around discussions, projects and group activities</a:t>
            </a:r>
          </a:p>
          <a:p>
            <a:r>
              <a:rPr lang="en-GB" sz="2800" dirty="0" smtClean="0"/>
              <a:t>Assessment tasks and a 15 minute </a:t>
            </a:r>
            <a:r>
              <a:rPr lang="en-GB" sz="2800" dirty="0" err="1" smtClean="0"/>
              <a:t>microteach</a:t>
            </a:r>
            <a:r>
              <a:rPr lang="en-GB" sz="2800" dirty="0" smtClean="0"/>
              <a:t> to the rest of the class</a:t>
            </a:r>
          </a:p>
          <a:p>
            <a:r>
              <a:rPr lang="en-GB" sz="2800" dirty="0" smtClean="0"/>
              <a:t>You are expected to put in 4.5 hours of extra study per week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58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Structure of the Qualification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640960" cy="42770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must achieve 12 credits to gain the qualification. These 12 credits are drawn from 3 groups of units.</a:t>
            </a:r>
          </a:p>
          <a:p>
            <a:endParaRPr lang="en-GB" sz="1800" dirty="0" smtClean="0"/>
          </a:p>
          <a:p>
            <a:r>
              <a:rPr lang="en-GB" b="1" dirty="0" smtClean="0">
                <a:solidFill>
                  <a:srgbClr val="660066"/>
                </a:solidFill>
              </a:rPr>
              <a:t>3 credits from Group 1 </a:t>
            </a:r>
            <a:r>
              <a:rPr lang="en-GB" dirty="0" smtClean="0"/>
              <a:t>– Mandatory</a:t>
            </a:r>
          </a:p>
          <a:p>
            <a:r>
              <a:rPr lang="en-GB" b="1" dirty="0" smtClean="0">
                <a:solidFill>
                  <a:srgbClr val="660066"/>
                </a:solidFill>
              </a:rPr>
              <a:t>6 credits from Group 2 </a:t>
            </a:r>
            <a:r>
              <a:rPr lang="en-GB" dirty="0" smtClean="0"/>
              <a:t>– 2 x options are selected</a:t>
            </a:r>
          </a:p>
          <a:p>
            <a:r>
              <a:rPr lang="en-GB" b="1" dirty="0" smtClean="0">
                <a:solidFill>
                  <a:srgbClr val="660066"/>
                </a:solidFill>
              </a:rPr>
              <a:t>3 credits from Group 3 </a:t>
            </a:r>
            <a:r>
              <a:rPr lang="en-GB" dirty="0" smtClean="0"/>
              <a:t>– 1 x option is selected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5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You Are Assessed…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660066"/>
                </a:solidFill>
              </a:rPr>
              <a:t>Unit 1 – Roles, responsibilities and relationships in lifelong learning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dirty="0" smtClean="0"/>
              <a:t>You will need to:</a:t>
            </a:r>
          </a:p>
          <a:p>
            <a:r>
              <a:rPr lang="en-GB" dirty="0" smtClean="0"/>
              <a:t>Produce a job role for a specific teaching position using the national teaching standards</a:t>
            </a:r>
          </a:p>
          <a:p>
            <a:r>
              <a:rPr lang="en-GB" dirty="0" smtClean="0"/>
              <a:t>A reflective journal showing how your current and previous experiences might develop this role profile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5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You Are Assessed…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660066"/>
                </a:solidFill>
              </a:rPr>
              <a:t>Unit 2 – Understanding inclusive learning and teaching in lifelong learning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dirty="0"/>
              <a:t>You will need to:</a:t>
            </a:r>
          </a:p>
          <a:p>
            <a:r>
              <a:rPr lang="en-GB" sz="2400" dirty="0" smtClean="0"/>
              <a:t>Write a report examining the strengths and weaknesses of different teaching methods </a:t>
            </a:r>
          </a:p>
          <a:p>
            <a:r>
              <a:rPr lang="en-GB" sz="2400" dirty="0" smtClean="0"/>
              <a:t>Develop a learning resource that is appropriate to a range of different learners</a:t>
            </a:r>
          </a:p>
          <a:p>
            <a:r>
              <a:rPr lang="en-GB" sz="2400" dirty="0" smtClean="0"/>
              <a:t>Produce a reflective learning journal that explains how to support learner’s language, literacy and numeracy skills in your teaching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30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You Are Assessed…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660066"/>
                </a:solidFill>
              </a:rPr>
              <a:t>Unit 3 – Using inclusive </a:t>
            </a:r>
            <a:r>
              <a:rPr lang="en-GB" b="1" dirty="0">
                <a:solidFill>
                  <a:srgbClr val="660066"/>
                </a:solidFill>
              </a:rPr>
              <a:t>l</a:t>
            </a:r>
            <a:r>
              <a:rPr lang="en-GB" b="1" dirty="0" smtClean="0">
                <a:solidFill>
                  <a:srgbClr val="660066"/>
                </a:solidFill>
              </a:rPr>
              <a:t>earning and teaching approaches in lifelong learning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dirty="0"/>
              <a:t>You will need to:</a:t>
            </a:r>
          </a:p>
          <a:p>
            <a:r>
              <a:rPr lang="en-GB" sz="2800" dirty="0" smtClean="0"/>
              <a:t>Complete a 15 minute </a:t>
            </a:r>
            <a:r>
              <a:rPr lang="en-GB" sz="2800" dirty="0" err="1" smtClean="0"/>
              <a:t>microteach</a:t>
            </a:r>
            <a:r>
              <a:rPr lang="en-GB" sz="2800" dirty="0" smtClean="0"/>
              <a:t> to your peer group showing evidence of appropriate planning, communication methods and assessment.</a:t>
            </a:r>
          </a:p>
          <a:p>
            <a:r>
              <a:rPr lang="en-GB" sz="2800" dirty="0" smtClean="0"/>
              <a:t>Provide feedback to other learners who are completing </a:t>
            </a:r>
            <a:r>
              <a:rPr lang="en-GB" sz="2800" dirty="0" err="1" smtClean="0"/>
              <a:t>microteaches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0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You Are Assessed…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660066"/>
                </a:solidFill>
              </a:rPr>
              <a:t>Unit 4 – Understanding the principles and practices of assessment</a:t>
            </a:r>
          </a:p>
          <a:p>
            <a:pPr marL="0" indent="0">
              <a:buNone/>
            </a:pPr>
            <a:r>
              <a:rPr lang="en-GB" dirty="0"/>
              <a:t>You will need to:</a:t>
            </a:r>
          </a:p>
          <a:p>
            <a:r>
              <a:rPr lang="en-GB" sz="2000" dirty="0" smtClean="0"/>
              <a:t>Create a glossary of key assessment terms</a:t>
            </a:r>
          </a:p>
          <a:p>
            <a:r>
              <a:rPr lang="en-GB" sz="2000" dirty="0" smtClean="0"/>
              <a:t>Produce a table of assessment methods summarising their strengths and weaknesses</a:t>
            </a:r>
          </a:p>
          <a:p>
            <a:r>
              <a:rPr lang="en-GB" sz="2000" dirty="0" smtClean="0"/>
              <a:t>Devise a lesson plan consisting of learning outcomes, teaching methods and assessment methods and provide a rationale for its design </a:t>
            </a:r>
          </a:p>
          <a:p>
            <a:r>
              <a:rPr lang="en-GB" sz="2000" dirty="0" smtClean="0"/>
              <a:t>Choose one assessment method and write a short report explaining its purpose, validity, and appropriateness to a selected group of learners and how it can be used to provide feedback on a learner’s progress and improve their learning 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0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Further Reading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strongly recommend these two textbooks:</a:t>
            </a:r>
            <a:endParaRPr lang="en-GB" dirty="0"/>
          </a:p>
        </p:txBody>
      </p:sp>
      <p:pic>
        <p:nvPicPr>
          <p:cNvPr id="6146" name="Picture 2" descr="http://ecx.images-amazon.com/images/I/51zBytGCJ%2BL._BO2,204,203,200_PIsitb-sticker-arrow-click,TopRight,35,-76_SX342_SY445_CR,0,0,342,445_SH20_OU02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r="15855"/>
          <a:stretch/>
        </p:blipFill>
        <p:spPr bwMode="auto">
          <a:xfrm>
            <a:off x="5652120" y="2345432"/>
            <a:ext cx="2035937" cy="27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cx.images-amazon.com/images/I/41QjyFZwHNL._SL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4" y="2348880"/>
            <a:ext cx="2081109" cy="27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3434" y="5059680"/>
            <a:ext cx="2081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Outstanding Teaching and Learning 14-19, Bradley </a:t>
            </a:r>
            <a:r>
              <a:rPr lang="en-GB" sz="1400" b="1" i="1" dirty="0" err="1" smtClean="0"/>
              <a:t>Lightbody</a:t>
            </a:r>
            <a:r>
              <a:rPr lang="en-GB" sz="1400" b="1" i="1" dirty="0" smtClean="0"/>
              <a:t>, 2012, 2</a:t>
            </a:r>
            <a:r>
              <a:rPr lang="en-GB" sz="1400" b="1" i="1" baseline="30000" dirty="0" smtClean="0"/>
              <a:t>nd</a:t>
            </a:r>
            <a:r>
              <a:rPr lang="en-GB" sz="1400" b="1" i="1" dirty="0" smtClean="0"/>
              <a:t> Ed.</a:t>
            </a:r>
            <a:endParaRPr lang="en-GB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69672" y="5155286"/>
            <a:ext cx="20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Teaching Today, Geoff Petty, 2009, 4</a:t>
            </a:r>
            <a:r>
              <a:rPr lang="en-GB" sz="1400" b="1" i="1" baseline="30000" dirty="0" smtClean="0"/>
              <a:t>th</a:t>
            </a:r>
            <a:r>
              <a:rPr lang="en-GB" sz="1400" b="1" i="1" dirty="0" smtClean="0"/>
              <a:t> Ed.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32893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/>
              <a:t>How to Enrol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/>
          <a:lstStyle/>
          <a:p>
            <a:r>
              <a:rPr lang="en-GB" sz="3000" dirty="0" smtClean="0"/>
              <a:t>Complete an enrolment form today and hand it in to us – you will be reserved a place automatically</a:t>
            </a:r>
          </a:p>
          <a:p>
            <a:r>
              <a:rPr lang="en-GB" sz="3000" dirty="0" smtClean="0"/>
              <a:t>OR, Download an enrolment form our website at </a:t>
            </a:r>
            <a:r>
              <a:rPr lang="en-GB" sz="3000" dirty="0" smtClean="0">
                <a:hlinkClick r:id="rId2"/>
              </a:rPr>
              <a:t>www.newbubbles.com</a:t>
            </a:r>
            <a:r>
              <a:rPr lang="en-GB" sz="3000" dirty="0" smtClean="0"/>
              <a:t> and send it in to:              </a:t>
            </a:r>
            <a:r>
              <a:rPr lang="en-GB" b="1" i="1" dirty="0" smtClean="0"/>
              <a:t>47 Chichester Road, North End, Portsmouth.   PO2 0AB.</a:t>
            </a:r>
          </a:p>
          <a:p>
            <a:r>
              <a:rPr lang="en-GB" sz="3000" dirty="0" smtClean="0"/>
              <a:t>Pick up a voucher - Pay within 7 days – via cheque – and you will get a £30.00 discount</a:t>
            </a:r>
          </a:p>
          <a:p>
            <a:r>
              <a:rPr lang="en-GB" sz="3000" dirty="0" smtClean="0"/>
              <a:t>Pick up a voucher for a friend and enrol together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0251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the Teacher Training Academy (TTA)?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425355"/>
          </a:xfrm>
        </p:spPr>
        <p:txBody>
          <a:bodyPr/>
          <a:lstStyle/>
          <a:p>
            <a:r>
              <a:rPr lang="en-GB" sz="3000" dirty="0" smtClean="0"/>
              <a:t>The TTA has been set up to serve local Portsmouth people who want a change of  career</a:t>
            </a:r>
          </a:p>
          <a:p>
            <a:r>
              <a:rPr lang="en-GB" sz="3000" dirty="0" smtClean="0"/>
              <a:t>It is run by a company called </a:t>
            </a:r>
            <a:r>
              <a:rPr lang="en-GB" sz="3000" b="1" dirty="0" err="1" smtClean="0"/>
              <a:t>Newbubbles</a:t>
            </a:r>
            <a:r>
              <a:rPr lang="en-GB" sz="3000" b="1" dirty="0" smtClean="0"/>
              <a:t> Ltd</a:t>
            </a:r>
            <a:r>
              <a:rPr lang="en-GB" sz="3000" dirty="0" smtClean="0"/>
              <a:t>, a specialist training &amp; consultancy company based in Portsmouth, formed in 2010.</a:t>
            </a:r>
          </a:p>
          <a:p>
            <a:r>
              <a:rPr lang="en-GB" sz="3000" dirty="0" smtClean="0"/>
              <a:t>We are a public limited company, VAT registered and an approved NCFE accredited centre</a:t>
            </a:r>
          </a:p>
          <a:p>
            <a:r>
              <a:rPr lang="en-GB" sz="3000" dirty="0" smtClean="0"/>
              <a:t>We employ teacher trainers with more than 15 years of teaching experience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/>
              <a:t>Claiming our £30.00 Discount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r>
              <a:rPr lang="en-GB" dirty="0" smtClean="0"/>
              <a:t>The £30.00 discount is on offer today only </a:t>
            </a:r>
            <a:r>
              <a:rPr lang="en-GB" smtClean="0"/>
              <a:t>(19 </a:t>
            </a:r>
            <a:r>
              <a:rPr lang="en-GB" dirty="0" smtClean="0"/>
              <a:t>Nov 2013)</a:t>
            </a:r>
          </a:p>
          <a:p>
            <a:r>
              <a:rPr lang="en-GB" dirty="0" smtClean="0"/>
              <a:t>It applies only to applicants who will be paying their own course fees</a:t>
            </a:r>
          </a:p>
          <a:p>
            <a:r>
              <a:rPr lang="en-GB" dirty="0" smtClean="0"/>
              <a:t>We will issue you with a voucher </a:t>
            </a:r>
            <a:r>
              <a:rPr lang="en-GB" b="1" dirty="0" smtClean="0"/>
              <a:t>JP1050 </a:t>
            </a:r>
            <a:r>
              <a:rPr lang="en-GB" dirty="0" smtClean="0"/>
              <a:t>and you have 7 days to send us a cheque for the outstanding amount £279.50</a:t>
            </a:r>
          </a:p>
          <a:p>
            <a:r>
              <a:rPr lang="en-GB" dirty="0" smtClean="0"/>
              <a:t>To spread the cost, you can pay in 2 instalments by sending 2 post-dated cheques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2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Financial Help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58429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There are three ways to pay for this course:</a:t>
            </a:r>
          </a:p>
          <a:p>
            <a:pPr marL="0" indent="0">
              <a:buNone/>
            </a:pPr>
            <a:endParaRPr lang="en-GB" sz="11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You pay your own fees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Your employer pays your fees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You apply for a </a:t>
            </a:r>
            <a:r>
              <a:rPr lang="en-GB" b="1" i="1" dirty="0" smtClean="0"/>
              <a:t>24+ Learning Loan </a:t>
            </a:r>
            <a:r>
              <a:rPr lang="en-GB" dirty="0" smtClean="0"/>
              <a:t>and use this to pay your fees </a:t>
            </a:r>
            <a:r>
              <a:rPr lang="en-GB" sz="2800" i="1" dirty="0" smtClean="0"/>
              <a:t>(you don’t pay anything back till 2016)</a:t>
            </a:r>
            <a:endParaRPr lang="en-GB" sz="4000" i="1" dirty="0"/>
          </a:p>
        </p:txBody>
      </p:sp>
      <p:sp>
        <p:nvSpPr>
          <p:cNvPr id="4" name="AutoShape 2" descr="data:image/jpeg;base64,/9j/4AAQSkZJRgABAQAAAQABAAD/2wCEAAkGBhIQEBUQDxAVDxAVFBQQFBAUEA8PFhIYFRYVFBQSFBMXHCYeGBkjGRQVIC8gIycpLCwsFR4xNTAqNyYrLCkBCQoKDgwOGg8PGS8kHSQpKS0sLiwsLCwsLCosKSksNSkwLCksLCwpLCo0LDUsLCwsLCksLCksLCwpLCkpLCwsLP/AABEIAH0BkgMBIgACEQEDEQH/xAAcAAEAAgMBAQEAAAAAAAAAAAAABgcDBAUBAgj/xABKEAACAQICBQgHBAQLCQAAAAAAAQIDEQQFEiExQVEGBxMiYXGBkTJCUnKhsdEUI8HhU2KSsxUzNFR0gpOUorLwFhckJTVDRGPx/8QAGwEAAgMBAQEAAAAAAAAAAAAAAAUDBAYBAgf/xAAzEQACAgECBAMECgMBAAAAAAAAAQIDEQQxBRIhURNBcSIygaEGFCNCYbHB0eHwFVKRM//aAAwDAQACEQMRAD8A7QAPmBtQAAAAAAM+Hx9Wn/F1JQ7FJ28th1MPywxEfScai/WjZ+ascQFmrVXVe5Nr4kM6K5+9FEvw3LiD/jKUo9sWpr42OrhuUeHqbKqi+Erw+ZXYGVXG9RD3sP8Av4FOfDaZbZRakKiavFprimmYMxzGnh6cqtWWjCO/e+CS3t8CsKmY9BFz03TtvjJxbfBW2sjOa8qsRiZJ1KjlCPoQlZqPb2vtG1PF3bF4hh+vQir4NKUve9n5ne5Rco6mMneXUpR9ClfZ+tLjL5HINClmd2k47dV0yRZXyaxOJs6VJ6L/AO5O8Id6b2+Fxe1ZbPL6tmiSq00MdIxRzDJh8PKpLRpwlUl7MYuT8kT/ACvm1pxs8TUdV+xC9OPn6T8LEswWXUqMdGjTjTjwjFLze8vVcNsl1m8fmKr+M1Q6Vrmf/EV3lfN3iKlnXaw8eHpz8lqXn4EwyvkZhcPZqn0k169Tru/FLYvBHdA1q0dVXVLL7sR38Qvv6OWF2XQ8SPQC2UAAAAAAAAAAAAAAAAAAAADHXoqcXF7Gmn4kHrUnCTi9qbT8Cdka5S4XRmqi2SVn3r8vkZr6Q6bnpVy3jv6P+SWt9cHHABiCYAADpLslx/S09fpx6svwfibeJxEacHObtGK0m+4iOV47oail6r6su7j4bT65YZvpNUIO8VaU3xe2MfDb5cDcaPiyej5pe/Hp69n+/oyrYuVnCzDHSrVJVJbW9S9lbo+RrgGdlJybk92QgAHkAAAAAAAAAAAAAA8ABAbkAAAAAAAAAAGHF4uNKLnN2XDe3wXaeY3GxpQ05vuW+T4Ih+PzCVaWlLUt0d0V2FvT6d2PL2Jq6+f0PcwzGVaV5akvRjuj+faaqaW27W+1r232vvAHMUorCLySSwi7+TfIjA0YwrUqaryaU41qlqj1rVKK9GOrgiTpEJ5qM46XBuhJ3lQloLthLrQ8tcf6pNzS0OLgnFGB1isjdKNjbafmAATFQAAAAAAAAaGdZxTwlGVas7RjsS1uTeyMVxZ1Jt4RyUlFZexuymkrt2S13eojuY84OCouzrdLJerSXSeGl6PxKw5R8rq+Nk+kloUvVoRb0Vw0vbfa/BI4gyr0PTM3/wAEN/FnnFS+L/Ys+vzu0V/F4apL3pwh8rmCHPAr9bBtLsrqT8nBFbgs/U6uxSfEtRn3vki2MLzr4WTtUp1aXboxmv8AC7/Ak+WZ7QxKvQrRqW2pPrLvi9aKAPujWlCSnCThNa1KLcZLua1oinoYP3Xgnq4tYn7aT+R+irnpBuQvLt4lrDYl/f26lTUulsrtPhO3nYnIssrlXLlkP6bo3Q54AAEZMDSzfCdJSlFbV1l3r/VvE3QRW1xtg4S2awdTwQEG5m+E6OtJbn1l3P8AO5pny26qVNkq5bp4LSeQACIDWx+L6KDlv2JcWcfBYhyTUneW2/G5izXG9JPV6MdS7eL/ANcDUpVNGSaGdNXLDruynZPmZ2QeRldXWxnp08AAAAAAAAAAAHjI7nHLCFO8KFqs/b9Rd3tfImqpna8QRHOyMFmRIwVvLlBiW79PPzS+FgMP8XP/AGRV+uR7FjgARH0cAAAAAAAa+Ox0aMdKb7lvk+CPMfj40Y6Utu6O+T/1vIfjcbKrNzm+5borgi3p9M7Hl7E1dTl1ex7jsdKtPSm+5borgjXAHKSSwi8ljogAEr6gOkz5vsx+zYim27QqXpz4dZrRfmo+bLjRQ8Y2SS3ai5OTGa/acLTqt3nbRn70erJ+Nr+Iz4bdnNb9UZfjdGHG5ej/AEOqABwZ0AAAAAAAVRzq5o54mOHT6lKGk1xnPe+6KXmy1ylOcKm1mNa+/Qku7o4r8C7oknZ17CvismqMLzZHAAOTLg8uT/mw5PUa/SV60Y1XCUYQhJKSjq0nNp6m9luFmTTP+SuHxNGUHShGei9CpGCjKEt1mt19q3lOzVxhPkaGdPDZ21eIn6Io0Gz/AAXX/QVf7Kp9B/Bdb9BV/san0LfMu4u5JdjDRryhJTg9GcWpRktzTun5l+ZHmaxOHpV168FJrg9kl4NNeBRP8F1v0FX+xqfQtrm10lgVCcZQcKlSNpRlF2bU9j94X65JwUkOOEylGxxezRKwAKjRAAABxuUuE0qaqLbF6+56vnYjRO61NSi4vY00/Eg9ei4ScHti2vzMT9IdLyWq5bS6P1X8fkT1vpg+Dm51jdCGgvSl8Fv+hv1aqinKWpJXZFMViHUm5vfu4LchFpq+aXM9kctnyrBiAAzKZu5fX9R96/FG8cWMrO62o69GrpRTIprzOo+wAeDoAAADxnoA4V7nmfVq0nCf3UU3F0k+Gp6b9b5HIJZyzyf/AMmC4RqJeSn+D8CJmr0koSqTgsCW5SU2pAAFkiLYABhD6yAAAA1cwzGNGN5a2/Rjvf5dp85lmUaEbvXJ+jHj+REMVipVZOc3dvyS4LsLmn03ie1LYnrq5ur2PcXi5VZOc3d8NyXBIwgDhLCwi6lgAADoM+Chea7NfkYDeyuGtvwON4RxnRJlzbZro1Z4aT1VF0kPeiusl3x1/wBUhpnwGMlRqwrR9KElPvttXirrxOUWeFYplTV0ePTKHfb1LxBiwuIjUhGpF3jKKkn2NXRlNYnkwTWOgAB04AAAGHFYuFKLnVnGnBWvOcowir6ldvVtKs5zpUatanXoVqdW8XTmoVYTa0XeLaT3qUlfsRL+cz/ptT36X7yJTYy0VWftMiLimoa+xx0aTAAGggJbzb59HDYmUKs406VWFnKTUUpQu4NyepKzmvFFnf7TYP8AnlD+8UvqUICnbpI2S5sjLTcQnRDkSyX3/tNg/wCeUP7xS+pmwmcYetLQo16VWVtLRhVhN2Vk3ZPZdrzPz8TLmo/l0/6PU/eUStbo4wg5Z2L2n4nO2xQcV1LcPLHoFw8AAAAAAAEa5S4S01UWyXVfetnw+RJTRzrCupQnGKvPRcoL9ZK8V47PEXcT0v1nTygt916r+4PUXh5Kzz3G3fRRepa5d+5HIPZSbd3tetnhjYQUI8qIZS5nkAA9nkG1ga9paL2P5mqDjWQO2DDha2lG+9amZiDY9AAAAAAAfFWkpRcZK8WmmnvT2orfOcreHqum9cdsJe1F7PHcyyzk8o8o+0UuqvvIXlDt4x8fmkX9DqPBnh7Mq6irnjlborwBrjqBpsCktgAGDPrIAAAcfPMn6T7yn6aWuPtJcO0i7RYBxc7yXTvUprr+tFet2rt+Yx0upx7E/gWarceyyMgAZlwAAAB1suhaHe2/w/A5KO7ThZJcEkeJ7HGfQAITyWVzcZr0mHlQk+tSer3Ja4+T0l5EuKg5IZp9nxcJN2hP7qfdLY/CVviW8aXQW+JUk910MZxWjwr21tLr+56AC+KwAAAivOY/+W1PfpfvIlNaS4n6MqU1JWklJcGk15Mw/YKX6KH7EfoXaNV4UeXGRXq9A9RPn5sdOx+egdbldGCx2IVK2h0stmy/rr9rSOSOIvmSZmZx5JOPZg8uepF18jMgVDBU4VqcXUac5KUItx025KL7Uml4EN96qWS1pNK9TJpPGCk9ImfNO/8Aj5/0ef7ykWp9gpfoofsR+h9U8LCLvGEYvZdRS8NRQs1inFx5dxvRwt1WKfNt+BmB4pHovHIAAAAAAAAABVHK/LOgxc0laE/vY/1r3XhK/wADilj84OV9Jh1WS61J3fuSspfGz8GVwY3X0+Dc0tn1RFJYYABROAAABmwtbRl2PU/qdU4h0cDW0o2e1fIjmvM6jaABGdAAAAAAA0KmRYeTcpUYOTbbejtb1tg3wSeNZ/szxyR7HgAKhvAAAAAAAOJnmSad6tJdbbKPtdq7fmRosA4WeZJpXq0l1tsorf2pcezeMtNqfuT+Baqt+6yOAAZFsy4SF5xXbfy1naOblcOs3wVvP/4dIinueWAARnDxouLkrmv2nC06jd5paE/ejqb8dT8SniYc2+a6FaeHk+rUWlH347Uu+P8AkGHD7eS3D2fQU8Wo8WjmW8evw8yyAeI9NIY4AAAMdetGEXObUYRTlKTdkktbbfCxV+fc6NacnHBpUqWtKpKOlOX6yT1RXZZvu2FoVqMZxcJpSjJOMotXTTVmmuBRvKvk/LBYmVLW6b69OXGL2K/FbH4cS7o4QlJqW/kKeJ2XVwTg8Lz7nIlJt3bu3rbetvtbPAByZk3MrzSWGn0lOMHUXoynDT0H7UU3a/a0zsw5xsenfpk+x06dvgiNAjlXCTy0SwvsgsRk0WFlnO1NasVh1Je3Sei/2JO3+I6eL52MMoXpUqs5taoyUIJPhKWk/gmVUCF6SpvOC3HiWoSxk7+X8tMRSxcsW5abqP7ynrUJRWyCW7RWx7u27vb2SZ5SxlJVqMrp6pRdlKEt8ZLcygjq8mc5r4WvGWGvOUmoOjuq3eqLXHXqe7zPOo00ZrMejR70eulVLE+qZfIPmDdldWdta227Ln0JTUgAAAAAAY69FThKEleMk4tcU1ZoprH4J0as6UtsJON+KWx+Ks/EukgHONlmjUhiEtU/u5e8leL8Y3/ZE/FqOepWLdfkeZIhoAMuRgAAAPujV0ZJ+fcfAsAHai7q62Hpr4OElG0vA2CB9DoABw6AAAAAAB4ACA3IAAAAAAAAABwc8yS96tJa9soLf+svoR0sAj+eZJtq0l2ygv8AMvxQz0upz7E/gWqrfuyNPLYWhfi/lqNsx0IWil2IyFlvLLAABwAZsHi5UakKsPShJTXbbd47PEwg6m08o40pLDLxweKjVpwqQ1xnFTXc1czkO5t8006EsPJ9ak7x9yV38HdeRMTW0WK2tT7mA1NLptlW/J/IAAmIAR3ltybWNw7UV99TvOk+L9aF+EkvNJ7iRA9Qk4NSRHZXGyLhLZlDZJyYxGMk40adlF2nOd4Rg+Ena9+xK5Kv90NW38qhfh0Ureel+BZdHDxgmoRUE3KTUUo3lJuUpO29ttt8WZC3PW2N+z0F1XC6Yr2+rKZzDm3xtFNqEa6/9U7u3HRkk/K5Gq1CUJOM4yhJbYyi4teDP0VYwYvL6VaOjWpQqx9mcIzXk0e4a6S95ZIreEQf/nLHr1PzyC7MTzfYCo7vDKPuTq015RkkfFHm6y+Lv9n0n+tVrTXk5WJ/r0OzKn+ItzuincFgKleap0acqk3sjFX8XwXay1uRXIRYP7+vaeIasktcaSe1J75cX4Li5RgsupUI6FGlClHhCMYJ9rttZsWKt2rlYuVdEMdLw6FL5pPL+R6ACkNAAAAAAABzeUOWfaMNUpes1pR96OuPxVvE6RirYiMFeclFdrsR2qLg1PbzApNrwB0+UlOCxVR0r9HKWmrxcdb1ytfdpXOYYWSSbSeSFrHQAyUcPKWxauO436ODjHX6T4/REbkkBp0cHKWt9Vcfojfo4eMdi18d5lBG5NnQADydAAAAAAAAAAPAAQG5AAAAAAAAAABt5Th+kr04cZq/ctb+CZqHd5G008Td+rTlJd94x+TZZ0lfiXwg/Noh1E+SqUvwMHLTkbo6WJw0errlUpLdxnBcOK8SEF7tFZcvshp4epGrS6qquTdO2qLWtuPBO+w1Wv0ij9rDbzRW4VxByaos38n+jIqABOaEAAAOvyTzT7Pi6c27Qk+in7s9V/CWi/AuC5Q7RcnJfGyrYSlUn6TjZvi4txv42uO+F2b1/EzXG6UnG1ejOqAByZ0AAAAAAAAAAAAAAAAAAAAAHPzfM3Qimo6TerW7WIrroUwdk30R1LJ0DRxec0qepy0pezHrP6IjOLzSrV1Slq9ldVfn4mqZXU/SLyoj8X+38kqr7nXxfKSpLVTSprj6UvojlVKrk7ybk+LbZ8nUyXKo1rym3ZO2itV/ERqeq4haoOWW+76HvCijmQy91+oodJ2bl233Hxiub+cFpwfS73T2Ndz9b4eJPKFCMFowiorglYyGq0vAq64NWSbb7dEvQgm+Yqlws7NWa1NNWt2WBY2Z5JSxC68bS3TWqS8d67GQDH4Xoqsqd9LRdr2tfwFGt0E9K8t5T2ZE1gwAAXn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731838"/>
            <a:ext cx="49149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IQEBUQDxAVDxAVFBQQFBAUEA8PFhIYFRYVFBQSFBMXHCYeGBkjGRQVIC8gIycpLCwsFR4xNTAqNyYrLCkBCQoKDgwOGg8PGS8kHSQpKS0sLiwsLCwsLCosKSksNSkwLCksLCwpLCo0LDUsLCwsLCksLCksLCwpLCkpLCwsLP/AABEIAH0BkgMBIgACEQEDEQH/xAAcAAEAAgMBAQEAAAAAAAAAAAAABgcDBAUBAgj/xABKEAACAQICBQgHBAQLCQAAAAAAAQIDEQQFEiExQVEGBxMiYXGBkTJCUnKhsdEUI8HhU2KSsxUzNFR0gpOUorLwFhckJTVDRGPx/8QAGwEAAgMBAQEAAAAAAAAAAAAAAAUDBAYBAgf/xAAzEQACAgECBAMECgMBAAAAAAAAAQIDEQQxBRIhURNBcSIygaEGFCNCYbHB0eHwFVKRM//aAAwDAQACEQMRAD8A7QAPmBtQAAAAAAM+Hx9Wn/F1JQ7FJ28th1MPywxEfScai/WjZ+ascQFmrVXVe5Nr4kM6K5+9FEvw3LiD/jKUo9sWpr42OrhuUeHqbKqi+Erw+ZXYGVXG9RD3sP8Av4FOfDaZbZRakKiavFprimmYMxzGnh6cqtWWjCO/e+CS3t8CsKmY9BFz03TtvjJxbfBW2sjOa8qsRiZJ1KjlCPoQlZqPb2vtG1PF3bF4hh+vQir4NKUve9n5ne5Rco6mMneXUpR9ClfZ+tLjL5HINClmd2k47dV0yRZXyaxOJs6VJ6L/AO5O8Id6b2+Fxe1ZbPL6tmiSq00MdIxRzDJh8PKpLRpwlUl7MYuT8kT/ACvm1pxs8TUdV+xC9OPn6T8LEswWXUqMdGjTjTjwjFLze8vVcNsl1m8fmKr+M1Q6Vrmf/EV3lfN3iKlnXaw8eHpz8lqXn4EwyvkZhcPZqn0k169Tru/FLYvBHdA1q0dVXVLL7sR38Qvv6OWF2XQ8SPQC2UAAAAAAAAAAAAAAAAAAAADHXoqcXF7Gmn4kHrUnCTi9qbT8Cdka5S4XRmqi2SVn3r8vkZr6Q6bnpVy3jv6P+SWt9cHHABiCYAADpLslx/S09fpx6svwfibeJxEacHObtGK0m+4iOV47oail6r6su7j4bT65YZvpNUIO8VaU3xe2MfDb5cDcaPiyej5pe/Hp69n+/oyrYuVnCzDHSrVJVJbW9S9lbo+RrgGdlJybk92QgAHkAAAAAAAAAAAAAA8ABAbkAAAAAAAAAAGHF4uNKLnN2XDe3wXaeY3GxpQ05vuW+T4Ih+PzCVaWlLUt0d0V2FvT6d2PL2Jq6+f0PcwzGVaV5akvRjuj+faaqaW27W+1r232vvAHMUorCLySSwi7+TfIjA0YwrUqaryaU41qlqj1rVKK9GOrgiTpEJ5qM46XBuhJ3lQloLthLrQ8tcf6pNzS0OLgnFGB1isjdKNjbafmAATFQAAAAAAAAaGdZxTwlGVas7RjsS1uTeyMVxZ1Jt4RyUlFZexuymkrt2S13eojuY84OCouzrdLJerSXSeGl6PxKw5R8rq+Nk+kloUvVoRb0Vw0vbfa/BI4gyr0PTM3/wAEN/FnnFS+L/Ys+vzu0V/F4apL3pwh8rmCHPAr9bBtLsrqT8nBFbgs/U6uxSfEtRn3vki2MLzr4WTtUp1aXboxmv8AC7/Ak+WZ7QxKvQrRqW2pPrLvi9aKAPujWlCSnCThNa1KLcZLua1oinoYP3Xgnq4tYn7aT+R+irnpBuQvLt4lrDYl/f26lTUulsrtPhO3nYnIssrlXLlkP6bo3Q54AAEZMDSzfCdJSlFbV1l3r/VvE3QRW1xtg4S2awdTwQEG5m+E6OtJbn1l3P8AO5pny26qVNkq5bp4LSeQACIDWx+L6KDlv2JcWcfBYhyTUneW2/G5izXG9JPV6MdS7eL/ANcDUpVNGSaGdNXLDruynZPmZ2QeRldXWxnp08AAAAAAAAAAAHjI7nHLCFO8KFqs/b9Rd3tfImqpna8QRHOyMFmRIwVvLlBiW79PPzS+FgMP8XP/AGRV+uR7FjgARH0cAAAAAAAa+Ox0aMdKb7lvk+CPMfj40Y6Utu6O+T/1vIfjcbKrNzm+5borgi3p9M7Hl7E1dTl1ex7jsdKtPSm+5borgjXAHKSSwi8ljogAEr6gOkz5vsx+zYim27QqXpz4dZrRfmo+bLjRQ8Y2SS3ai5OTGa/acLTqt3nbRn70erJ+Nr+Iz4bdnNb9UZfjdGHG5ej/AEOqABwZ0AAAAAAAVRzq5o54mOHT6lKGk1xnPe+6KXmy1ylOcKm1mNa+/Qku7o4r8C7oknZ17CvismqMLzZHAAOTLg8uT/mw5PUa/SV60Y1XCUYQhJKSjq0nNp6m9luFmTTP+SuHxNGUHShGei9CpGCjKEt1mt19q3lOzVxhPkaGdPDZ21eIn6Io0Gz/AAXX/QVf7Kp9B/Bdb9BV/san0LfMu4u5JdjDRryhJTg9GcWpRktzTun5l+ZHmaxOHpV168FJrg9kl4NNeBRP8F1v0FX+xqfQtrm10lgVCcZQcKlSNpRlF2bU9j94X65JwUkOOEylGxxezRKwAKjRAAABxuUuE0qaqLbF6+56vnYjRO61NSi4vY00/Eg9ei4ScHti2vzMT9IdLyWq5bS6P1X8fkT1vpg+Dm51jdCGgvSl8Fv+hv1aqinKWpJXZFMViHUm5vfu4LchFpq+aXM9kctnyrBiAAzKZu5fX9R96/FG8cWMrO62o69GrpRTIprzOo+wAeDoAAADxnoA4V7nmfVq0nCf3UU3F0k+Gp6b9b5HIJZyzyf/AMmC4RqJeSn+D8CJmr0koSqTgsCW5SU2pAAFkiLYABhD6yAAAA1cwzGNGN5a2/Rjvf5dp85lmUaEbvXJ+jHj+REMVipVZOc3dvyS4LsLmn03ie1LYnrq5ur2PcXi5VZOc3d8NyXBIwgDhLCwi6lgAADoM+Chea7NfkYDeyuGtvwON4RxnRJlzbZro1Z4aT1VF0kPeiusl3x1/wBUhpnwGMlRqwrR9KElPvttXirrxOUWeFYplTV0ePTKHfb1LxBiwuIjUhGpF3jKKkn2NXRlNYnkwTWOgAB04AAAGHFYuFKLnVnGnBWvOcowir6ldvVtKs5zpUatanXoVqdW8XTmoVYTa0XeLaT3qUlfsRL+cz/ptT36X7yJTYy0VWftMiLimoa+xx0aTAAGggJbzb59HDYmUKs406VWFnKTUUpQu4NyepKzmvFFnf7TYP8AnlD+8UvqUICnbpI2S5sjLTcQnRDkSyX3/tNg/wCeUP7xS+pmwmcYetLQo16VWVtLRhVhN2Vk3ZPZdrzPz8TLmo/l0/6PU/eUStbo4wg5Z2L2n4nO2xQcV1LcPLHoFw8AAAAAAAEa5S4S01UWyXVfetnw+RJTRzrCupQnGKvPRcoL9ZK8V47PEXcT0v1nTygt916r+4PUXh5Kzz3G3fRRepa5d+5HIPZSbd3tetnhjYQUI8qIZS5nkAA9nkG1ga9paL2P5mqDjWQO2DDha2lG+9amZiDY9AAAAAAAfFWkpRcZK8WmmnvT2orfOcreHqum9cdsJe1F7PHcyyzk8o8o+0UuqvvIXlDt4x8fmkX9DqPBnh7Mq6irnjlborwBrjqBpsCktgAGDPrIAAAcfPMn6T7yn6aWuPtJcO0i7RYBxc7yXTvUprr+tFet2rt+Yx0upx7E/gWarceyyMgAZlwAAAB1suhaHe2/w/A5KO7ThZJcEkeJ7HGfQAITyWVzcZr0mHlQk+tSer3Ja4+T0l5EuKg5IZp9nxcJN2hP7qfdLY/CVviW8aXQW+JUk910MZxWjwr21tLr+56AC+KwAAAivOY/+W1PfpfvIlNaS4n6MqU1JWklJcGk15Mw/YKX6KH7EfoXaNV4UeXGRXq9A9RPn5sdOx+egdbldGCx2IVK2h0stmy/rr9rSOSOIvmSZmZx5JOPZg8uepF18jMgVDBU4VqcXUac5KUItx025KL7Uml4EN96qWS1pNK9TJpPGCk9ImfNO/8Aj5/0ef7ykWp9gpfoofsR+h9U8LCLvGEYvZdRS8NRQs1inFx5dxvRwt1WKfNt+BmB4pHovHIAAAAAAAAABVHK/LOgxc0laE/vY/1r3XhK/wADilj84OV9Jh1WS61J3fuSspfGz8GVwY3X0+Dc0tn1RFJYYABROAAABmwtbRl2PU/qdU4h0cDW0o2e1fIjmvM6jaABGdAAAAAAA0KmRYeTcpUYOTbbejtb1tg3wSeNZ/szxyR7HgAKhvAAAAAAAOJnmSad6tJdbbKPtdq7fmRosA4WeZJpXq0l1tsorf2pcezeMtNqfuT+Baqt+6yOAAZFsy4SF5xXbfy1naOblcOs3wVvP/4dIinueWAARnDxouLkrmv2nC06jd5paE/ejqb8dT8SniYc2+a6FaeHk+rUWlH347Uu+P8AkGHD7eS3D2fQU8Wo8WjmW8evw8yyAeI9NIY4AAAMdetGEXObUYRTlKTdkktbbfCxV+fc6NacnHBpUqWtKpKOlOX6yT1RXZZvu2FoVqMZxcJpSjJOMotXTTVmmuBRvKvk/LBYmVLW6b69OXGL2K/FbH4cS7o4QlJqW/kKeJ2XVwTg8Lz7nIlJt3bu3rbetvtbPAByZk3MrzSWGn0lOMHUXoynDT0H7UU3a/a0zsw5xsenfpk+x06dvgiNAjlXCTy0SwvsgsRk0WFlnO1NasVh1Je3Sei/2JO3+I6eL52MMoXpUqs5taoyUIJPhKWk/gmVUCF6SpvOC3HiWoSxk7+X8tMRSxcsW5abqP7ynrUJRWyCW7RWx7u27vb2SZ5SxlJVqMrp6pRdlKEt8ZLcygjq8mc5r4WvGWGvOUmoOjuq3eqLXHXqe7zPOo00ZrMejR70eulVLE+qZfIPmDdldWdta227Ln0JTUgAAAAAAY69FThKEleMk4tcU1ZoprH4J0as6UtsJON+KWx+Ks/EukgHONlmjUhiEtU/u5e8leL8Y3/ZE/FqOepWLdfkeZIhoAMuRgAAAPujV0ZJ+fcfAsAHai7q62Hpr4OElG0vA2CB9DoABw6AAAAAAB4ACA3IAAAAAAAAABwc8yS96tJa9soLf+svoR0sAj+eZJtq0l2ygv8AMvxQz0upz7E/gWqrfuyNPLYWhfi/lqNsx0IWil2IyFlvLLAABwAZsHi5UakKsPShJTXbbd47PEwg6m08o40pLDLxweKjVpwqQ1xnFTXc1czkO5t8006EsPJ9ak7x9yV38HdeRMTW0WK2tT7mA1NLptlW/J/IAAmIAR3ltybWNw7UV99TvOk+L9aF+EkvNJ7iRA9Qk4NSRHZXGyLhLZlDZJyYxGMk40adlF2nOd4Rg+Ena9+xK5Kv90NW38qhfh0Ureel+BZdHDxgmoRUE3KTUUo3lJuUpO29ttt8WZC3PW2N+z0F1XC6Yr2+rKZzDm3xtFNqEa6/9U7u3HRkk/K5Gq1CUJOM4yhJbYyi4teDP0VYwYvL6VaOjWpQqx9mcIzXk0e4a6S95ZIreEQf/nLHr1PzyC7MTzfYCo7vDKPuTq015RkkfFHm6y+Lv9n0n+tVrTXk5WJ/r0OzKn+ItzuincFgKleap0acqk3sjFX8XwXay1uRXIRYP7+vaeIasktcaSe1J75cX4Li5RgsupUI6FGlClHhCMYJ9rttZsWKt2rlYuVdEMdLw6FL5pPL+R6ACkNAAAAAAABzeUOWfaMNUpes1pR96OuPxVvE6RirYiMFeclFdrsR2qLg1PbzApNrwB0+UlOCxVR0r9HKWmrxcdb1ytfdpXOYYWSSbSeSFrHQAyUcPKWxauO436ODjHX6T4/REbkkBp0cHKWt9Vcfojfo4eMdi18d5lBG5NnQADydAAAAAAAAAAPAAQG5AAAAAAAAAABt5Th+kr04cZq/ctb+CZqHd5G008Td+rTlJd94x+TZZ0lfiXwg/Noh1E+SqUvwMHLTkbo6WJw0errlUpLdxnBcOK8SEF7tFZcvshp4epGrS6qquTdO2qLWtuPBO+w1Wv0ij9rDbzRW4VxByaos38n+jIqABOaEAAAOvyTzT7Pi6c27Qk+in7s9V/CWi/AuC5Q7RcnJfGyrYSlUn6TjZvi4txv42uO+F2b1/EzXG6UnG1ejOqAByZ0AAAAAAAAAAAAAAAAAAAAAHPzfM3Qimo6TerW7WIrroUwdk30R1LJ0DRxec0qepy0pezHrP6IjOLzSrV1Slq9ldVfn4mqZXU/SLyoj8X+38kqr7nXxfKSpLVTSprj6UvojlVKrk7ybk+LbZ8nUyXKo1rym3ZO2itV/ERqeq4haoOWW+76HvCijmQy91+oodJ2bl233Hxiub+cFpwfS73T2Ndz9b4eJPKFCMFowiorglYyGq0vAq64NWSbb7dEvQgm+Yqlws7NWa1NNWt2WBY2Z5JSxC68bS3TWqS8d67GQDH4Xoqsqd9LRdr2tfwFGt0E9K8t5T2ZE1gwAAXn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579438"/>
            <a:ext cx="49149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IQEBUQDxAVDxAVFBQQFBAUEA8PFhIYFRYVFBQSFBMXHCYeGBkjGRQVIC8gIycpLCwsFR4xNTAqNyYrLCkBCQoKDgwOGg8PGS8kHSQpKS0sLiwsLCwsLCosKSksNSkwLCksLCwpLCo0LDUsLCwsLCksLCksLCwpLCkpLCwsLP/AABEIAH0BkgMBIgACEQEDEQH/xAAcAAEAAgMBAQEAAAAAAAAAAAAABgcDBAUBAgj/xABKEAACAQICBQgHBAQLCQAAAAAAAQIDEQQFEiExQVEGBxMiYXGBkTJCUnKhsdEUI8HhU2KSsxUzNFR0gpOUorLwFhckJTVDRGPx/8QAGwEAAgMBAQEAAAAAAAAAAAAAAAUDBAYBAgf/xAAzEQACAgECBAMECgMBAAAAAAAAAQIDEQQxBRIhURNBcSIygaEGFCNCYbHB0eHwFVKRM//aAAwDAQACEQMRAD8A7QAPmBtQAAAAAAM+Hx9Wn/F1JQ7FJ28th1MPywxEfScai/WjZ+ascQFmrVXVe5Nr4kM6K5+9FEvw3LiD/jKUo9sWpr42OrhuUeHqbKqi+Erw+ZXYGVXG9RD3sP8Av4FOfDaZbZRakKiavFprimmYMxzGnh6cqtWWjCO/e+CS3t8CsKmY9BFz03TtvjJxbfBW2sjOa8qsRiZJ1KjlCPoQlZqPb2vtG1PF3bF4hh+vQir4NKUve9n5ne5Rco6mMneXUpR9ClfZ+tLjL5HINClmd2k47dV0yRZXyaxOJs6VJ6L/AO5O8Id6b2+Fxe1ZbPL6tmiSq00MdIxRzDJh8PKpLRpwlUl7MYuT8kT/ACvm1pxs8TUdV+xC9OPn6T8LEswWXUqMdGjTjTjwjFLze8vVcNsl1m8fmKr+M1Q6Vrmf/EV3lfN3iKlnXaw8eHpz8lqXn4EwyvkZhcPZqn0k169Tru/FLYvBHdA1q0dVXVLL7sR38Qvv6OWF2XQ8SPQC2UAAAAAAAAAAAAAAAAAAAADHXoqcXF7Gmn4kHrUnCTi9qbT8Cdka5S4XRmqi2SVn3r8vkZr6Q6bnpVy3jv6P+SWt9cHHABiCYAADpLslx/S09fpx6svwfibeJxEacHObtGK0m+4iOV47oail6r6su7j4bT65YZvpNUIO8VaU3xe2MfDb5cDcaPiyej5pe/Hp69n+/oyrYuVnCzDHSrVJVJbW9S9lbo+RrgGdlJybk92QgAHkAAAAAAAAAAAAAA8ABAbkAAAAAAAAAAGHF4uNKLnN2XDe3wXaeY3GxpQ05vuW+T4Ih+PzCVaWlLUt0d0V2FvT6d2PL2Jq6+f0PcwzGVaV5akvRjuj+faaqaW27W+1r232vvAHMUorCLySSwi7+TfIjA0YwrUqaryaU41qlqj1rVKK9GOrgiTpEJ5qM46XBuhJ3lQloLthLrQ8tcf6pNzS0OLgnFGB1isjdKNjbafmAATFQAAAAAAAAaGdZxTwlGVas7RjsS1uTeyMVxZ1Jt4RyUlFZexuymkrt2S13eojuY84OCouzrdLJerSXSeGl6PxKw5R8rq+Nk+kloUvVoRb0Vw0vbfa/BI4gyr0PTM3/wAEN/FnnFS+L/Ys+vzu0V/F4apL3pwh8rmCHPAr9bBtLsrqT8nBFbgs/U6uxSfEtRn3vki2MLzr4WTtUp1aXboxmv8AC7/Ak+WZ7QxKvQrRqW2pPrLvi9aKAPujWlCSnCThNa1KLcZLua1oinoYP3Xgnq4tYn7aT+R+irnpBuQvLt4lrDYl/f26lTUulsrtPhO3nYnIssrlXLlkP6bo3Q54AAEZMDSzfCdJSlFbV1l3r/VvE3QRW1xtg4S2awdTwQEG5m+E6OtJbn1l3P8AO5pny26qVNkq5bp4LSeQACIDWx+L6KDlv2JcWcfBYhyTUneW2/G5izXG9JPV6MdS7eL/ANcDUpVNGSaGdNXLDruynZPmZ2QeRldXWxnp08AAAAAAAAAAAHjI7nHLCFO8KFqs/b9Rd3tfImqpna8QRHOyMFmRIwVvLlBiW79PPzS+FgMP8XP/AGRV+uR7FjgARH0cAAAAAAAa+Ox0aMdKb7lvk+CPMfj40Y6Utu6O+T/1vIfjcbKrNzm+5borgi3p9M7Hl7E1dTl1ex7jsdKtPSm+5borgjXAHKSSwi8ljogAEr6gOkz5vsx+zYim27QqXpz4dZrRfmo+bLjRQ8Y2SS3ai5OTGa/acLTqt3nbRn70erJ+Nr+Iz4bdnNb9UZfjdGHG5ej/AEOqABwZ0AAAAAAAVRzq5o54mOHT6lKGk1xnPe+6KXmy1ylOcKm1mNa+/Qku7o4r8C7oknZ17CvismqMLzZHAAOTLg8uT/mw5PUa/SV60Y1XCUYQhJKSjq0nNp6m9luFmTTP+SuHxNGUHShGei9CpGCjKEt1mt19q3lOzVxhPkaGdPDZ21eIn6Io0Gz/AAXX/QVf7Kp9B/Bdb9BV/san0LfMu4u5JdjDRryhJTg9GcWpRktzTun5l+ZHmaxOHpV168FJrg9kl4NNeBRP8F1v0FX+xqfQtrm10lgVCcZQcKlSNpRlF2bU9j94X65JwUkOOEylGxxezRKwAKjRAAABxuUuE0qaqLbF6+56vnYjRO61NSi4vY00/Eg9ei4ScHti2vzMT9IdLyWq5bS6P1X8fkT1vpg+Dm51jdCGgvSl8Fv+hv1aqinKWpJXZFMViHUm5vfu4LchFpq+aXM9kctnyrBiAAzKZu5fX9R96/FG8cWMrO62o69GrpRTIprzOo+wAeDoAAADxnoA4V7nmfVq0nCf3UU3F0k+Gp6b9b5HIJZyzyf/AMmC4RqJeSn+D8CJmr0koSqTgsCW5SU2pAAFkiLYABhD6yAAAA1cwzGNGN5a2/Rjvf5dp85lmUaEbvXJ+jHj+REMVipVZOc3dvyS4LsLmn03ie1LYnrq5ur2PcXi5VZOc3d8NyXBIwgDhLCwi6lgAADoM+Chea7NfkYDeyuGtvwON4RxnRJlzbZro1Z4aT1VF0kPeiusl3x1/wBUhpnwGMlRqwrR9KElPvttXirrxOUWeFYplTV0ePTKHfb1LxBiwuIjUhGpF3jKKkn2NXRlNYnkwTWOgAB04AAAGHFYuFKLnVnGnBWvOcowir6ldvVtKs5zpUatanXoVqdW8XTmoVYTa0XeLaT3qUlfsRL+cz/ptT36X7yJTYy0VWftMiLimoa+xx0aTAAGggJbzb59HDYmUKs406VWFnKTUUpQu4NyepKzmvFFnf7TYP8AnlD+8UvqUICnbpI2S5sjLTcQnRDkSyX3/tNg/wCeUP7xS+pmwmcYetLQo16VWVtLRhVhN2Vk3ZPZdrzPz8TLmo/l0/6PU/eUStbo4wg5Z2L2n4nO2xQcV1LcPLHoFw8AAAAAAAEa5S4S01UWyXVfetnw+RJTRzrCupQnGKvPRcoL9ZK8V47PEXcT0v1nTygt916r+4PUXh5Kzz3G3fRRepa5d+5HIPZSbd3tetnhjYQUI8qIZS5nkAA9nkG1ga9paL2P5mqDjWQO2DDha2lG+9amZiDY9AAAAAAAfFWkpRcZK8WmmnvT2orfOcreHqum9cdsJe1F7PHcyyzk8o8o+0UuqvvIXlDt4x8fmkX9DqPBnh7Mq6irnjlborwBrjqBpsCktgAGDPrIAAAcfPMn6T7yn6aWuPtJcO0i7RYBxc7yXTvUprr+tFet2rt+Yx0upx7E/gWarceyyMgAZlwAAAB1suhaHe2/w/A5KO7ThZJcEkeJ7HGfQAITyWVzcZr0mHlQk+tSer3Ja4+T0l5EuKg5IZp9nxcJN2hP7qfdLY/CVviW8aXQW+JUk910MZxWjwr21tLr+56AC+KwAAAivOY/+W1PfpfvIlNaS4n6MqU1JWklJcGk15Mw/YKX6KH7EfoXaNV4UeXGRXq9A9RPn5sdOx+egdbldGCx2IVK2h0stmy/rr9rSOSOIvmSZmZx5JOPZg8uepF18jMgVDBU4VqcXUac5KUItx025KL7Uml4EN96qWS1pNK9TJpPGCk9ImfNO/8Aj5/0ef7ykWp9gpfoofsR+h9U8LCLvGEYvZdRS8NRQs1inFx5dxvRwt1WKfNt+BmB4pHovHIAAAAAAAAABVHK/LOgxc0laE/vY/1r3XhK/wADilj84OV9Jh1WS61J3fuSspfGz8GVwY3X0+Dc0tn1RFJYYABROAAABmwtbRl2PU/qdU4h0cDW0o2e1fIjmvM6jaABGdAAAAAAA0KmRYeTcpUYOTbbejtb1tg3wSeNZ/szxyR7HgAKhvAAAAAAAOJnmSad6tJdbbKPtdq7fmRosA4WeZJpXq0l1tsorf2pcezeMtNqfuT+Baqt+6yOAAZFsy4SF5xXbfy1naOblcOs3wVvP/4dIinueWAARnDxouLkrmv2nC06jd5paE/ejqb8dT8SniYc2+a6FaeHk+rUWlH347Uu+P8AkGHD7eS3D2fQU8Wo8WjmW8evw8yyAeI9NIY4AAAMdetGEXObUYRTlKTdkktbbfCxV+fc6NacnHBpUqWtKpKOlOX6yT1RXZZvu2FoVqMZxcJpSjJOMotXTTVmmuBRvKvk/LBYmVLW6b69OXGL2K/FbH4cS7o4QlJqW/kKeJ2XVwTg8Lz7nIlJt3bu3rbetvtbPAByZk3MrzSWGn0lOMHUXoynDT0H7UU3a/a0zsw5xsenfpk+x06dvgiNAjlXCTy0SwvsgsRk0WFlnO1NasVh1Je3Sei/2JO3+I6eL52MMoXpUqs5taoyUIJPhKWk/gmVUCF6SpvOC3HiWoSxk7+X8tMRSxcsW5abqP7ynrUJRWyCW7RWx7u27vb2SZ5SxlJVqMrp6pRdlKEt8ZLcygjq8mc5r4WvGWGvOUmoOjuq3eqLXHXqe7zPOo00ZrMejR70eulVLE+qZfIPmDdldWdta227Ln0JTUgAAAAAAY69FThKEleMk4tcU1ZoprH4J0as6UtsJON+KWx+Ks/EukgHONlmjUhiEtU/u5e8leL8Y3/ZE/FqOepWLdfkeZIhoAMuRgAAAPujV0ZJ+fcfAsAHai7q62Hpr4OElG0vA2CB9DoABw6AAAAAAB4ACA3IAAAAAAAAABwc8yS96tJa9soLf+svoR0sAj+eZJtq0l2ygv8AMvxQz0upz7E/gWqrfuyNPLYWhfi/lqNsx0IWil2IyFlvLLAABwAZsHi5UakKsPShJTXbbd47PEwg6m08o40pLDLxweKjVpwqQ1xnFTXc1czkO5t8006EsPJ9ak7x9yV38HdeRMTW0WK2tT7mA1NLptlW/J/IAAmIAR3ltybWNw7UV99TvOk+L9aF+EkvNJ7iRA9Qk4NSRHZXGyLhLZlDZJyYxGMk40adlF2nOd4Rg+Ena9+xK5Kv90NW38qhfh0Ureel+BZdHDxgmoRUE3KTUUo3lJuUpO29ttt8WZC3PW2N+z0F1XC6Yr2+rKZzDm3xtFNqEa6/9U7u3HRkk/K5Gq1CUJOM4yhJbYyi4teDP0VYwYvL6VaOjWpQqx9mcIzXk0e4a6S95ZIreEQf/nLHr1PzyC7MTzfYCo7vDKPuTq015RkkfFHm6y+Lv9n0n+tVrTXk5WJ/r0OzKn+ItzuincFgKleap0acqk3sjFX8XwXay1uRXIRYP7+vaeIasktcaSe1J75cX4Li5RgsupUI6FGlClHhCMYJ9rttZsWKt2rlYuVdEMdLw6FL5pPL+R6ACkNAAAAAAABzeUOWfaMNUpes1pR96OuPxVvE6RirYiMFeclFdrsR2qLg1PbzApNrwB0+UlOCxVR0r9HKWmrxcdb1ytfdpXOYYWSSbSeSFrHQAyUcPKWxauO436ODjHX6T4/REbkkBp0cHKWt9Vcfojfo4eMdi18d5lBG5NnQADydAAAAAAAAAAPAAQG5AAAAAAAAAABt5Th+kr04cZq/ctb+CZqHd5G008Td+rTlJd94x+TZZ0lfiXwg/Noh1E+SqUvwMHLTkbo6WJw0errlUpLdxnBcOK8SEF7tFZcvshp4epGrS6qquTdO2qLWtuPBO+w1Wv0ij9rDbzRW4VxByaos38n+jIqABOaEAAAOvyTzT7Pi6c27Qk+in7s9V/CWi/AuC5Q7RcnJfGyrYSlUn6TjZvi4txv42uO+F2b1/EzXG6UnG1ejOqAByZ0AAAAAAAAAAAAAAAAAAAAAHPzfM3Qimo6TerW7WIrroUwdk30R1LJ0DRxec0qepy0pezHrP6IjOLzSrV1Slq9ldVfn4mqZXU/SLyoj8X+38kqr7nXxfKSpLVTSprj6UvojlVKrk7ybk+LbZ8nUyXKo1rym3ZO2itV/ERqeq4haoOWW+76HvCijmQy91+oodJ2bl233Hxiub+cFpwfS73T2Ndz9b4eJPKFCMFowiorglYyGq0vAq64NWSbb7dEvQgm+Yqlws7NWa1NNWt2WBY2Z5JSxC68bS3TWqS8d67GQDH4Xoqsqd9LRdr2tfwFGt0E9K8t5T2ZE1gwAAXn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75" y="-427038"/>
            <a:ext cx="49149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IQEBUQDxAVDxAVFBQQFBAUEA8PFhIYFRYVFBQSFBMXHCYeGBkjGRQVIC8gIycpLCwsFR4xNTAqNyYrLCkBCQoKDgwOGg8PGS8kHSQpKS0sLiwsLCwsLCosKSksNSkwLCksLCwpLCo0LDUsLCwsLCksLCksLCwpLCkpLCwsLP/AABEIAH0BkgMBIgACEQEDEQH/xAAcAAEAAgMBAQEAAAAAAAAAAAAABgcDBAUBAgj/xABKEAACAQICBQgHBAQLCQAAAAAAAQIDEQQFEiExQVEGBxMiYXGBkTJCUnKhsdEUI8HhU2KSsxUzNFR0gpOUorLwFhckJTVDRGPx/8QAGwEAAgMBAQEAAAAAAAAAAAAAAAUDBAYBAgf/xAAzEQACAgECBAMECgMBAAAAAAAAAQIDEQQxBRIhURNBcSIygaEGFCNCYbHB0eHwFVKRM//aAAwDAQACEQMRAD8A7QAPmBtQAAAAAAM+Hx9Wn/F1JQ7FJ28th1MPywxEfScai/WjZ+ascQFmrVXVe5Nr4kM6K5+9FEvw3LiD/jKUo9sWpr42OrhuUeHqbKqi+Erw+ZXYGVXG9RD3sP8Av4FOfDaZbZRakKiavFprimmYMxzGnh6cqtWWjCO/e+CS3t8CsKmY9BFz03TtvjJxbfBW2sjOa8qsRiZJ1KjlCPoQlZqPb2vtG1PF3bF4hh+vQir4NKUve9n5ne5Rco6mMneXUpR9ClfZ+tLjL5HINClmd2k47dV0yRZXyaxOJs6VJ6L/AO5O8Id6b2+Fxe1ZbPL6tmiSq00MdIxRzDJh8PKpLRpwlUl7MYuT8kT/ACvm1pxs8TUdV+xC9OPn6T8LEswWXUqMdGjTjTjwjFLze8vVcNsl1m8fmKr+M1Q6Vrmf/EV3lfN3iKlnXaw8eHpz8lqXn4EwyvkZhcPZqn0k169Tru/FLYvBHdA1q0dVXVLL7sR38Qvv6OWF2XQ8SPQC2UAAAAAAAAAAAAAAAAAAAADHXoqcXF7Gmn4kHrUnCTi9qbT8Cdka5S4XRmqi2SVn3r8vkZr6Q6bnpVy3jv6P+SWt9cHHABiCYAADpLslx/S09fpx6svwfibeJxEacHObtGK0m+4iOV47oail6r6su7j4bT65YZvpNUIO8VaU3xe2MfDb5cDcaPiyej5pe/Hp69n+/oyrYuVnCzDHSrVJVJbW9S9lbo+RrgGdlJybk92QgAHkAAAAAAAAAAAAAA8ABAbkAAAAAAAAAAGHF4uNKLnN2XDe3wXaeY3GxpQ05vuW+T4Ih+PzCVaWlLUt0d0V2FvT6d2PL2Jq6+f0PcwzGVaV5akvRjuj+faaqaW27W+1r232vvAHMUorCLySSwi7+TfIjA0YwrUqaryaU41qlqj1rVKK9GOrgiTpEJ5qM46XBuhJ3lQloLthLrQ8tcf6pNzS0OLgnFGB1isjdKNjbafmAATFQAAAAAAAAaGdZxTwlGVas7RjsS1uTeyMVxZ1Jt4RyUlFZexuymkrt2S13eojuY84OCouzrdLJerSXSeGl6PxKw5R8rq+Nk+kloUvVoRb0Vw0vbfa/BI4gyr0PTM3/wAEN/FnnFS+L/Ys+vzu0V/F4apL3pwh8rmCHPAr9bBtLsrqT8nBFbgs/U6uxSfEtRn3vki2MLzr4WTtUp1aXboxmv8AC7/Ak+WZ7QxKvQrRqW2pPrLvi9aKAPujWlCSnCThNa1KLcZLua1oinoYP3Xgnq4tYn7aT+R+irnpBuQvLt4lrDYl/f26lTUulsrtPhO3nYnIssrlXLlkP6bo3Q54AAEZMDSzfCdJSlFbV1l3r/VvE3QRW1xtg4S2awdTwQEG5m+E6OtJbn1l3P8AO5pny26qVNkq5bp4LSeQACIDWx+L6KDlv2JcWcfBYhyTUneW2/G5izXG9JPV6MdS7eL/ANcDUpVNGSaGdNXLDruynZPmZ2QeRldXWxnp08AAAAAAAAAAAHjI7nHLCFO8KFqs/b9Rd3tfImqpna8QRHOyMFmRIwVvLlBiW79PPzS+FgMP8XP/AGRV+uR7FjgARH0cAAAAAAAa+Ox0aMdKb7lvk+CPMfj40Y6Utu6O+T/1vIfjcbKrNzm+5borgi3p9M7Hl7E1dTl1ex7jsdKtPSm+5borgjXAHKSSwi8ljogAEr6gOkz5vsx+zYim27QqXpz4dZrRfmo+bLjRQ8Y2SS3ai5OTGa/acLTqt3nbRn70erJ+Nr+Iz4bdnNb9UZfjdGHG5ej/AEOqABwZ0AAAAAAAVRzq5o54mOHT6lKGk1xnPe+6KXmy1ylOcKm1mNa+/Qku7o4r8C7oknZ17CvismqMLzZHAAOTLg8uT/mw5PUa/SV60Y1XCUYQhJKSjq0nNp6m9luFmTTP+SuHxNGUHShGei9CpGCjKEt1mt19q3lOzVxhPkaGdPDZ21eIn6Io0Gz/AAXX/QVf7Kp9B/Bdb9BV/san0LfMu4u5JdjDRryhJTg9GcWpRktzTun5l+ZHmaxOHpV168FJrg9kl4NNeBRP8F1v0FX+xqfQtrm10lgVCcZQcKlSNpRlF2bU9j94X65JwUkOOEylGxxezRKwAKjRAAABxuUuE0qaqLbF6+56vnYjRO61NSi4vY00/Eg9ei4ScHti2vzMT9IdLyWq5bS6P1X8fkT1vpg+Dm51jdCGgvSl8Fv+hv1aqinKWpJXZFMViHUm5vfu4LchFpq+aXM9kctnyrBiAAzKZu5fX9R96/FG8cWMrO62o69GrpRTIprzOo+wAeDoAAADxnoA4V7nmfVq0nCf3UU3F0k+Gp6b9b5HIJZyzyf/AMmC4RqJeSn+D8CJmr0koSqTgsCW5SU2pAAFkiLYABhD6yAAAA1cwzGNGN5a2/Rjvf5dp85lmUaEbvXJ+jHj+REMVipVZOc3dvyS4LsLmn03ie1LYnrq5ur2PcXi5VZOc3d8NyXBIwgDhLCwi6lgAADoM+Chea7NfkYDeyuGtvwON4RxnRJlzbZro1Z4aT1VF0kPeiusl3x1/wBUhpnwGMlRqwrR9KElPvttXirrxOUWeFYplTV0ePTKHfb1LxBiwuIjUhGpF3jKKkn2NXRlNYnkwTWOgAB04AAAGHFYuFKLnVnGnBWvOcowir6ldvVtKs5zpUatanXoVqdW8XTmoVYTa0XeLaT3qUlfsRL+cz/ptT36X7yJTYy0VWftMiLimoa+xx0aTAAGggJbzb59HDYmUKs406VWFnKTUUpQu4NyepKzmvFFnf7TYP8AnlD+8UvqUICnbpI2S5sjLTcQnRDkSyX3/tNg/wCeUP7xS+pmwmcYetLQo16VWVtLRhVhN2Vk3ZPZdrzPz8TLmo/l0/6PU/eUStbo4wg5Z2L2n4nO2xQcV1LcPLHoFw8AAAAAAAEa5S4S01UWyXVfetnw+RJTRzrCupQnGKvPRcoL9ZK8V47PEXcT0v1nTygt916r+4PUXh5Kzz3G3fRRepa5d+5HIPZSbd3tetnhjYQUI8qIZS5nkAA9nkG1ga9paL2P5mqDjWQO2DDha2lG+9amZiDY9AAAAAAAfFWkpRcZK8WmmnvT2orfOcreHqum9cdsJe1F7PHcyyzk8o8o+0UuqvvIXlDt4x8fmkX9DqPBnh7Mq6irnjlborwBrjqBpsCktgAGDPrIAAAcfPMn6T7yn6aWuPtJcO0i7RYBxc7yXTvUprr+tFet2rt+Yx0upx7E/gWarceyyMgAZlwAAAB1suhaHe2/w/A5KO7ThZJcEkeJ7HGfQAITyWVzcZr0mHlQk+tSer3Ja4+T0l5EuKg5IZp9nxcJN2hP7qfdLY/CVviW8aXQW+JUk910MZxWjwr21tLr+56AC+KwAAAivOY/+W1PfpfvIlNaS4n6MqU1JWklJcGk15Mw/YKX6KH7EfoXaNV4UeXGRXq9A9RPn5sdOx+egdbldGCx2IVK2h0stmy/rr9rSOSOIvmSZmZx5JOPZg8uepF18jMgVDBU4VqcXUac5KUItx025KL7Uml4EN96qWS1pNK9TJpPGCk9ImfNO/8Aj5/0ef7ykWp9gpfoofsR+h9U8LCLvGEYvZdRS8NRQs1inFx5dxvRwt1WKfNt+BmB4pHovHIAAAAAAAAABVHK/LOgxc0laE/vY/1r3XhK/wADilj84OV9Jh1WS61J3fuSspfGz8GVwY3X0+Dc0tn1RFJYYABROAAABmwtbRl2PU/qdU4h0cDW0o2e1fIjmvM6jaABGdAAAAAAA0KmRYeTcpUYOTbbejtb1tg3wSeNZ/szxyR7HgAKhvAAAAAAAOJnmSad6tJdbbKPtdq7fmRosA4WeZJpXq0l1tsorf2pcezeMtNqfuT+Baqt+6yOAAZFsy4SF5xXbfy1naOblcOs3wVvP/4dIinueWAARnDxouLkrmv2nC06jd5paE/ejqb8dT8SniYc2+a6FaeHk+rUWlH347Uu+P8AkGHD7eS3D2fQU8Wo8WjmW8evw8yyAeI9NIY4AAAMdetGEXObUYRTlKTdkktbbfCxV+fc6NacnHBpUqWtKpKOlOX6yT1RXZZvu2FoVqMZxcJpSjJOMotXTTVmmuBRvKvk/LBYmVLW6b69OXGL2K/FbH4cS7o4QlJqW/kKeJ2XVwTg8Lz7nIlJt3bu3rbetvtbPAByZk3MrzSWGn0lOMHUXoynDT0H7UU3a/a0zsw5xsenfpk+x06dvgiNAjlXCTy0SwvsgsRk0WFlnO1NasVh1Je3Sei/2JO3+I6eL52MMoXpUqs5taoyUIJPhKWk/gmVUCF6SpvOC3HiWoSxk7+X8tMRSxcsW5abqP7ynrUJRWyCW7RWx7u27vb2SZ5SxlJVqMrp6pRdlKEt8ZLcygjq8mc5r4WvGWGvOUmoOjuq3eqLXHXqe7zPOo00ZrMejR70eulVLE+qZfIPmDdldWdta227Ln0JTUgAAAAAAY69FThKEleMk4tcU1ZoprH4J0as6UtsJON+KWx+Ks/EukgHONlmjUhiEtU/u5e8leL8Y3/ZE/FqOepWLdfkeZIhoAMuRgAAAPujV0ZJ+fcfAsAHai7q62Hpr4OElG0vA2CB9DoABw6AAAAAAB4ACA3IAAAAAAAAABwc8yS96tJa9soLf+svoR0sAj+eZJtq0l2ygv8AMvxQz0upz7E/gWqrfuyNPLYWhfi/lqNsx0IWil2IyFlvLLAABwAZsHi5UakKsPShJTXbbd47PEwg6m08o40pLDLxweKjVpwqQ1xnFTXc1czkO5t8006EsPJ9ak7x9yV38HdeRMTW0WK2tT7mA1NLptlW/J/IAAmIAR3ltybWNw7UV99TvOk+L9aF+EkvNJ7iRA9Qk4NSRHZXGyLhLZlDZJyYxGMk40adlF2nOd4Rg+Ena9+xK5Kv90NW38qhfh0Ureel+BZdHDxgmoRUE3KTUUo3lJuUpO29ttt8WZC3PW2N+z0F1XC6Yr2+rKZzDm3xtFNqEa6/9U7u3HRkk/K5Gq1CUJOM4yhJbYyi4teDP0VYwYvL6VaOjWpQqx9mcIzXk0e4a6S95ZIreEQf/nLHr1PzyC7MTzfYCo7vDKPuTq015RkkfFHm6y+Lv9n0n+tVrTXk5WJ/r0OzKn+ItzuincFgKleap0acqk3sjFX8XwXay1uRXIRYP7+vaeIasktcaSe1J75cX4Li5RgsupUI6FGlClHhCMYJ9rttZsWKt2rlYuVdEMdLw6FL5pPL+R6ACkNAAAAAAABzeUOWfaMNUpes1pR96OuPxVvE6RirYiMFeclFdrsR2qLg1PbzApNrwB0+UlOCxVR0r9HKWmrxcdb1ytfdpXOYYWSSbSeSFrHQAyUcPKWxauO436ODjHX6T4/REbkkBp0cHKWt9Vcfojfo4eMdi18d5lBG5NnQADydAAAAAAAAAAPAAQG5AAAAAAAAAABt5Th+kr04cZq/ctb+CZqHd5G008Td+rTlJd94x+TZZ0lfiXwg/Noh1E+SqUvwMHLTkbo6WJw0errlUpLdxnBcOK8SEF7tFZcvshp4epGrS6qquTdO2qLWtuPBO+w1Wv0ij9rDbzRW4VxByaos38n+jIqABOaEAAAOvyTzT7Pi6c27Qk+in7s9V/CWi/AuC5Q7RcnJfGyrYSlUn6TjZvi4txv42uO+F2b1/EzXG6UnG1ejOqAByZ0AAAAAAAAAAAAAAAAAAAAAHPzfM3Qimo6TerW7WIrroUwdk30R1LJ0DRxec0qepy0pezHrP6IjOLzSrV1Slq9ldVfn4mqZXU/SLyoj8X+38kqr7nXxfKSpLVTSprj6UvojlVKrk7ybk+LbZ8nUyXKo1rym3ZO2itV/ERqeq4haoOWW+76HvCijmQy91+oodJ2bl233Hxiub+cFpwfS73T2Ndz9b4eJPKFCMFowiorglYyGq0vAq64NWSbb7dEvQgm+Yqlws7NWa1NNWt2WBY2Z5JSxC68bS3TWqS8d67GQDH4Xoqsqd9LRdr2tfwFGt0E9K8t5T2ZE1gwAAXn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85775" y="-274638"/>
            <a:ext cx="49149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hIQEBUQDxAVDxAVFBQQFBAUEA8PFhIYFRYVFBQSFBMXHCYeGBkjGRQVIC8gIycpLCwsFR4xNTAqNyYrLCkBCQoKDgwOGg8PGS8kHSQpKS0sLiwsLCwsLCosKSksNSkwLCksLCwpLCo0LDUsLCwsLCksLCksLCwpLCkpLCwsLP/AABEIAH0BkgMBIgACEQEDEQH/xAAcAAEAAgMBAQEAAAAAAAAAAAAABgcDBAUBAgj/xABKEAACAQICBQgHBAQLCQAAAAAAAQIDEQQFEiExQVEGBxMiYXGBkTJCUnKhsdEUI8HhU2KSsxUzNFR0gpOUorLwFhckJTVDRGPx/8QAGwEAAgMBAQEAAAAAAAAAAAAAAAUDBAYBAgf/xAAzEQACAgECBAMECgMBAAAAAAAAAQIDEQQxBRIhURNBcSIygaEGFCNCYbHB0eHwFVKRM//aAAwDAQACEQMRAD8A7QAPmBtQAAAAAAM+Hx9Wn/F1JQ7FJ28th1MPywxEfScai/WjZ+ascQFmrVXVe5Nr4kM6K5+9FEvw3LiD/jKUo9sWpr42OrhuUeHqbKqi+Erw+ZXYGVXG9RD3sP8Av4FOfDaZbZRakKiavFprimmYMxzGnh6cqtWWjCO/e+CS3t8CsKmY9BFz03TtvjJxbfBW2sjOa8qsRiZJ1KjlCPoQlZqPb2vtG1PF3bF4hh+vQir4NKUve9n5ne5Rco6mMneXUpR9ClfZ+tLjL5HINClmd2k47dV0yRZXyaxOJs6VJ6L/AO5O8Id6b2+Fxe1ZbPL6tmiSq00MdIxRzDJh8PKpLRpwlUl7MYuT8kT/ACvm1pxs8TUdV+xC9OPn6T8LEswWXUqMdGjTjTjwjFLze8vVcNsl1m8fmKr+M1Q6Vrmf/EV3lfN3iKlnXaw8eHpz8lqXn4EwyvkZhcPZqn0k169Tru/FLYvBHdA1q0dVXVLL7sR38Qvv6OWF2XQ8SPQC2UAAAAAAAAAAAAAAAAAAAADHXoqcXF7Gmn4kHrUnCTi9qbT8Cdka5S4XRmqi2SVn3r8vkZr6Q6bnpVy3jv6P+SWt9cHHABiCYAADpLslx/S09fpx6svwfibeJxEacHObtGK0m+4iOV47oail6r6su7j4bT65YZvpNUIO8VaU3xe2MfDb5cDcaPiyej5pe/Hp69n+/oyrYuVnCzDHSrVJVJbW9S9lbo+RrgGdlJybk92QgAHkAAAAAAAAAAAAAA8ABAbkAAAAAAAAAAGHF4uNKLnN2XDe3wXaeY3GxpQ05vuW+T4Ih+PzCVaWlLUt0d0V2FvT6d2PL2Jq6+f0PcwzGVaV5akvRjuj+faaqaW27W+1r232vvAHMUorCLySSwi7+TfIjA0YwrUqaryaU41qlqj1rVKK9GOrgiTpEJ5qM46XBuhJ3lQloLthLrQ8tcf6pNzS0OLgnFGB1isjdKNjbafmAATFQAAAAAAAAaGdZxTwlGVas7RjsS1uTeyMVxZ1Jt4RyUlFZexuymkrt2S13eojuY84OCouzrdLJerSXSeGl6PxKw5R8rq+Nk+kloUvVoRb0Vw0vbfa/BI4gyr0PTM3/wAEN/FnnFS+L/Ys+vzu0V/F4apL3pwh8rmCHPAr9bBtLsrqT8nBFbgs/U6uxSfEtRn3vki2MLzr4WTtUp1aXboxmv8AC7/Ak+WZ7QxKvQrRqW2pPrLvi9aKAPujWlCSnCThNa1KLcZLua1oinoYP3Xgnq4tYn7aT+R+irnpBuQvLt4lrDYl/f26lTUulsrtPhO3nYnIssrlXLlkP6bo3Q54AAEZMDSzfCdJSlFbV1l3r/VvE3QRW1xtg4S2awdTwQEG5m+E6OtJbn1l3P8AO5pny26qVNkq5bp4LSeQACIDWx+L6KDlv2JcWcfBYhyTUneW2/G5izXG9JPV6MdS7eL/ANcDUpVNGSaGdNXLDruynZPmZ2QeRldXWxnp08AAAAAAAAAAAHjI7nHLCFO8KFqs/b9Rd3tfImqpna8QRHOyMFmRIwVvLlBiW79PPzS+FgMP8XP/AGRV+uR7FjgARH0cAAAAAAAa+Ox0aMdKb7lvk+CPMfj40Y6Utu6O+T/1vIfjcbKrNzm+5borgi3p9M7Hl7E1dTl1ex7jsdKtPSm+5borgjXAHKSSwi8ljogAEr6gOkz5vsx+zYim27QqXpz4dZrRfmo+bLjRQ8Y2SS3ai5OTGa/acLTqt3nbRn70erJ+Nr+Iz4bdnNb9UZfjdGHG5ej/AEOqABwZ0AAAAAAAVRzq5o54mOHT6lKGk1xnPe+6KXmy1ylOcKm1mNa+/Qku7o4r8C7oknZ17CvismqMLzZHAAOTLg8uT/mw5PUa/SV60Y1XCUYQhJKSjq0nNp6m9luFmTTP+SuHxNGUHShGei9CpGCjKEt1mt19q3lOzVxhPkaGdPDZ21eIn6Io0Gz/AAXX/QVf7Kp9B/Bdb9BV/san0LfMu4u5JdjDRryhJTg9GcWpRktzTun5l+ZHmaxOHpV168FJrg9kl4NNeBRP8F1v0FX+xqfQtrm10lgVCcZQcKlSNpRlF2bU9j94X65JwUkOOEylGxxezRKwAKjRAAABxuUuE0qaqLbF6+56vnYjRO61NSi4vY00/Eg9ei4ScHti2vzMT9IdLyWq5bS6P1X8fkT1vpg+Dm51jdCGgvSl8Fv+hv1aqinKWpJXZFMViHUm5vfu4LchFpq+aXM9kctnyrBiAAzKZu5fX9R96/FG8cWMrO62o69GrpRTIprzOo+wAeDoAAADxnoA4V7nmfVq0nCf3UU3F0k+Gp6b9b5HIJZyzyf/AMmC4RqJeSn+D8CJmr0koSqTgsCW5SU2pAAFkiLYABhD6yAAAA1cwzGNGN5a2/Rjvf5dp85lmUaEbvXJ+jHj+REMVipVZOc3dvyS4LsLmn03ie1LYnrq5ur2PcXi5VZOc3d8NyXBIwgDhLCwi6lgAADoM+Chea7NfkYDeyuGtvwON4RxnRJlzbZro1Z4aT1VF0kPeiusl3x1/wBUhpnwGMlRqwrR9KElPvttXirrxOUWeFYplTV0ePTKHfb1LxBiwuIjUhGpF3jKKkn2NXRlNYnkwTWOgAB04AAAGHFYuFKLnVnGnBWvOcowir6ldvVtKs5zpUatanXoVqdW8XTmoVYTa0XeLaT3qUlfsRL+cz/ptT36X7yJTYy0VWftMiLimoa+xx0aTAAGggJbzb59HDYmUKs406VWFnKTUUpQu4NyepKzmvFFnf7TYP8AnlD+8UvqUICnbpI2S5sjLTcQnRDkSyX3/tNg/wCeUP7xS+pmwmcYetLQo16VWVtLRhVhN2Vk3ZPZdrzPz8TLmo/l0/6PU/eUStbo4wg5Z2L2n4nO2xQcV1LcPLHoFw8AAAAAAAEa5S4S01UWyXVfetnw+RJTRzrCupQnGKvPRcoL9ZK8V47PEXcT0v1nTygt916r+4PUXh5Kzz3G3fRRepa5d+5HIPZSbd3tetnhjYQUI8qIZS5nkAA9nkG1ga9paL2P5mqDjWQO2DDha2lG+9amZiDY9AAAAAAAfFWkpRcZK8WmmnvT2orfOcreHqum9cdsJe1F7PHcyyzk8o8o+0UuqvvIXlDt4x8fmkX9DqPBnh7Mq6irnjlborwBrjqBpsCktgAGDPrIAAAcfPMn6T7yn6aWuPtJcO0i7RYBxc7yXTvUprr+tFet2rt+Yx0upx7E/gWarceyyMgAZlwAAAB1suhaHe2/w/A5KO7ThZJcEkeJ7HGfQAITyWVzcZr0mHlQk+tSer3Ja4+T0l5EuKg5IZp9nxcJN2hP7qfdLY/CVviW8aXQW+JUk910MZxWjwr21tLr+56AC+KwAAAivOY/+W1PfpfvIlNaS4n6MqU1JWklJcGk15Mw/YKX6KH7EfoXaNV4UeXGRXq9A9RPn5sdOx+egdbldGCx2IVK2h0stmy/rr9rSOSOIvmSZmZx5JOPZg8uepF18jMgVDBU4VqcXUac5KUItx025KL7Uml4EN96qWS1pNK9TJpPGCk9ImfNO/8Aj5/0ef7ykWp9gpfoofsR+h9U8LCLvGEYvZdRS8NRQs1inFx5dxvRwt1WKfNt+BmB4pHovHIAAAAAAAAABVHK/LOgxc0laE/vY/1r3XhK/wADilj84OV9Jh1WS61J3fuSspfGz8GVwY3X0+Dc0tn1RFJYYABROAAABmwtbRl2PU/qdU4h0cDW0o2e1fIjmvM6jaABGdAAAAAAA0KmRYeTcpUYOTbbejtb1tg3wSeNZ/szxyR7HgAKhvAAAAAAAOJnmSad6tJdbbKPtdq7fmRosA4WeZJpXq0l1tsorf2pcezeMtNqfuT+Baqt+6yOAAZFsy4SF5xXbfy1naOblcOs3wVvP/4dIinueWAARnDxouLkrmv2nC06jd5paE/ejqb8dT8SniYc2+a6FaeHk+rUWlH347Uu+P8AkGHD7eS3D2fQU8Wo8WjmW8evw8yyAeI9NIY4AAAMdetGEXObUYRTlKTdkktbbfCxV+fc6NacnHBpUqWtKpKOlOX6yT1RXZZvu2FoVqMZxcJpSjJOMotXTTVmmuBRvKvk/LBYmVLW6b69OXGL2K/FbH4cS7o4QlJqW/kKeJ2XVwTg8Lz7nIlJt3bu3rbetvtbPAByZk3MrzSWGn0lOMHUXoynDT0H7UU3a/a0zsw5xsenfpk+x06dvgiNAjlXCTy0SwvsgsRk0WFlnO1NasVh1Je3Sei/2JO3+I6eL52MMoXpUqs5taoyUIJPhKWk/gmVUCF6SpvOC3HiWoSxk7+X8tMRSxcsW5abqP7ynrUJRWyCW7RWx7u27vb2SZ5SxlJVqMrp6pRdlKEt8ZLcygjq8mc5r4WvGWGvOUmoOjuq3eqLXHXqe7zPOo00ZrMejR70eulVLE+qZfIPmDdldWdta227Ln0JTUgAAAAAAY69FThKEleMk4tcU1ZoprH4J0as6UtsJON+KWx+Ks/EukgHONlmjUhiEtU/u5e8leL8Y3/ZE/FqOepWLdfkeZIhoAMuRgAAAPujV0ZJ+fcfAsAHai7q62Hpr4OElG0vA2CB9DoABw6AAAAAAB4ACA3IAAAAAAAAABwc8yS96tJa9soLf+svoR0sAj+eZJtq0l2ygv8AMvxQz0upz7E/gWqrfuyNPLYWhfi/lqNsx0IWil2IyFlvLLAABwAZsHi5UakKsPShJTXbbd47PEwg6m08o40pLDLxweKjVpwqQ1xnFTXc1czkO5t8006EsPJ9ak7x9yV38HdeRMTW0WK2tT7mA1NLptlW/J/IAAmIAR3ltybWNw7UV99TvOk+L9aF+EkvNJ7iRA9Qk4NSRHZXGyLhLZlDZJyYxGMk40adlF2nOd4Rg+Ena9+xK5Kv90NW38qhfh0Ureel+BZdHDxgmoRUE3KTUUo3lJuUpO29ttt8WZC3PW2N+z0F1XC6Yr2+rKZzDm3xtFNqEa6/9U7u3HRkk/K5Gq1CUJOM4yhJbYyi4teDP0VYwYvL6VaOjWpQqx9mcIzXk0e4a6S95ZIreEQf/nLHr1PzyC7MTzfYCo7vDKPuTq015RkkfFHm6y+Lv9n0n+tVrTXk5WJ/r0OzKn+ItzuincFgKleap0acqk3sjFX8XwXay1uRXIRYP7+vaeIasktcaSe1J75cX4Li5RgsupUI6FGlClHhCMYJ9rttZsWKt2rlYuVdEMdLw6FL5pPL+R6ACkNAAAAAAABzeUOWfaMNUpes1pR96OuPxVvE6RirYiMFeclFdrsR2qLg1PbzApNrwB0+UlOCxVR0r9HKWmrxcdb1ytfdpXOYYWSSbSeSFrHQAyUcPKWxauO436ODjHX6T4/REbkkBp0cHKWt9Vcfojfo4eMdi18d5lBG5NnQADydAAAAAAAAAAPAAQG5AAAAAAAAAABt5Th+kr04cZq/ctb+CZqHd5G008Td+rTlJd94x+TZZ0lfiXwg/Noh1E+SqUvwMHLTkbo6WJw0errlUpLdxnBcOK8SEF7tFZcvshp4epGrS6qquTdO2qLWtuPBO+w1Wv0ij9rDbzRW4VxByaos38n+jIqABOaEAAAOvyTzT7Pi6c27Qk+in7s9V/CWi/AuC5Q7RcnJfGyrYSlUn6TjZvi4txv42uO+F2b1/EzXG6UnG1ejOqAByZ0AAAAAAAAAAAAAAAAAAAAAHPzfM3Qimo6TerW7WIrroUwdk30R1LJ0DRxec0qepy0pezHrP6IjOLzSrV1Slq9ldVfn4mqZXU/SLyoj8X+38kqr7nXxfKSpLVTSprj6UvojlVKrk7ybk+LbZ8nUyXKo1rym3ZO2itV/ERqeq4haoOWW+76HvCijmQy91+oodJ2bl233Hxiub+cFpwfS73T2Ndz9b4eJPKFCMFowiorglYyGq0vAq64NWSbb7dEvQgm+Yqlws7NWa1NNWt2WBY2Z5JSxC68bS3TWqS8d67GQDH4Xoqsqd9LRdr2tfwFGt0E9K8t5T2ZE1gwAAXn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8175" y="-122238"/>
            <a:ext cx="49149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data:image/jpeg;base64,/9j/4AAQSkZJRgABAQAAAQABAAD/2wCEAAkGBhIQEBUQDxAVDxAVFBQQFBAUEA8PFhIYFRYVFBQSFBMXHCYeGBkjGRQVIC8gIycpLCwsFR4xNTAqNyYrLCkBCQoKDgwOGg8PGS8kHSQpKS0sLiwsLCwsLCosKSksNSkwLCksLCwpLCo0LDUsLCwsLCksLCksLCwpLCkpLCwsLP/AABEIAH0BkgMBIgACEQEDEQH/xAAcAAEAAgMBAQEAAAAAAAAAAAAABgcDBAUBAgj/xABKEAACAQICBQgHBAQLCQAAAAAAAQIDEQQFEiExQVEGBxMiYXGBkTJCUnKhsdEUI8HhU2KSsxUzNFR0gpOUorLwFhckJTVDRGPx/8QAGwEAAgMBAQEAAAAAAAAAAAAAAAUDBAYBAgf/xAAzEQACAgECBAMECgMBAAAAAAAAAQIDEQQxBRIhURNBcSIygaEGFCNCYbHB0eHwFVKRM//aAAwDAQACEQMRAD8A7QAPmBtQAAAAAAM+Hx9Wn/F1JQ7FJ28th1MPywxEfScai/WjZ+ascQFmrVXVe5Nr4kM6K5+9FEvw3LiD/jKUo9sWpr42OrhuUeHqbKqi+Erw+ZXYGVXG9RD3sP8Av4FOfDaZbZRakKiavFprimmYMxzGnh6cqtWWjCO/e+CS3t8CsKmY9BFz03TtvjJxbfBW2sjOa8qsRiZJ1KjlCPoQlZqPb2vtG1PF3bF4hh+vQir4NKUve9n5ne5Rco6mMneXUpR9ClfZ+tLjL5HINClmd2k47dV0yRZXyaxOJs6VJ6L/AO5O8Id6b2+Fxe1ZbPL6tmiSq00MdIxRzDJh8PKpLRpwlUl7MYuT8kT/ACvm1pxs8TUdV+xC9OPn6T8LEswWXUqMdGjTjTjwjFLze8vVcNsl1m8fmKr+M1Q6Vrmf/EV3lfN3iKlnXaw8eHpz8lqXn4EwyvkZhcPZqn0k169Tru/FLYvBHdA1q0dVXVLL7sR38Qvv6OWF2XQ8SPQC2UAAAAAAAAAAAAAAAAAAAADHXoqcXF7Gmn4kHrUnCTi9qbT8Cdka5S4XRmqi2SVn3r8vkZr6Q6bnpVy3jv6P+SWt9cHHABiCYAADpLslx/S09fpx6svwfibeJxEacHObtGK0m+4iOV47oail6r6su7j4bT65YZvpNUIO8VaU3xe2MfDb5cDcaPiyej5pe/Hp69n+/oyrYuVnCzDHSrVJVJbW9S9lbo+RrgGdlJybk92QgAHkAAAAAAAAAAAAAA8ABAbkAAAAAAAAAAGHF4uNKLnN2XDe3wXaeY3GxpQ05vuW+T4Ih+PzCVaWlLUt0d0V2FvT6d2PL2Jq6+f0PcwzGVaV5akvRjuj+faaqaW27W+1r232vvAHMUorCLySSwi7+TfIjA0YwrUqaryaU41qlqj1rVKK9GOrgiTpEJ5qM46XBuhJ3lQloLthLrQ8tcf6pNzS0OLgnFGB1isjdKNjbafmAATFQAAAAAAAAaGdZxTwlGVas7RjsS1uTeyMVxZ1Jt4RyUlFZexuymkrt2S13eojuY84OCouzrdLJerSXSeGl6PxKw5R8rq+Nk+kloUvVoRb0Vw0vbfa/BI4gyr0PTM3/wAEN/FnnFS+L/Ys+vzu0V/F4apL3pwh8rmCHPAr9bBtLsrqT8nBFbgs/U6uxSfEtRn3vki2MLzr4WTtUp1aXboxmv8AC7/Ak+WZ7QxKvQrRqW2pPrLvi9aKAPujWlCSnCThNa1KLcZLua1oinoYP3Xgnq4tYn7aT+R+irnpBuQvLt4lrDYl/f26lTUulsrtPhO3nYnIssrlXLlkP6bo3Q54AAEZMDSzfCdJSlFbV1l3r/VvE3QRW1xtg4S2awdTwQEG5m+E6OtJbn1l3P8AO5pny26qVNkq5bp4LSeQACIDWx+L6KDlv2JcWcfBYhyTUneW2/G5izXG9JPV6MdS7eL/ANcDUpVNGSaGdNXLDruynZPmZ2QeRldXWxnp08AAAAAAAAAAAHjI7nHLCFO8KFqs/b9Rd3tfImqpna8QRHOyMFmRIwVvLlBiW79PPzS+FgMP8XP/AGRV+uR7FjgARH0cAAAAAAAa+Ox0aMdKb7lvk+CPMfj40Y6Utu6O+T/1vIfjcbKrNzm+5borgi3p9M7Hl7E1dTl1ex7jsdKtPSm+5borgjXAHKSSwi8ljogAEr6gOkz5vsx+zYim27QqXpz4dZrRfmo+bLjRQ8Y2SS3ai5OTGa/acLTqt3nbRn70erJ+Nr+Iz4bdnNb9UZfjdGHG5ej/AEOqABwZ0AAAAAAAVRzq5o54mOHT6lKGk1xnPe+6KXmy1ylOcKm1mNa+/Qku7o4r8C7oknZ17CvismqMLzZHAAOTLg8uT/mw5PUa/SV60Y1XCUYQhJKSjq0nNp6m9luFmTTP+SuHxNGUHShGei9CpGCjKEt1mt19q3lOzVxhPkaGdPDZ21eIn6Io0Gz/AAXX/QVf7Kp9B/Bdb9BV/san0LfMu4u5JdjDRryhJTg9GcWpRktzTun5l+ZHmaxOHpV168FJrg9kl4NNeBRP8F1v0FX+xqfQtrm10lgVCcZQcKlSNpRlF2bU9j94X65JwUkOOEylGxxezRKwAKjRAAABxuUuE0qaqLbF6+56vnYjRO61NSi4vY00/Eg9ei4ScHti2vzMT9IdLyWq5bS6P1X8fkT1vpg+Dm51jdCGgvSl8Fv+hv1aqinKWpJXZFMViHUm5vfu4LchFpq+aXM9kctnyrBiAAzKZu5fX9R96/FG8cWMrO62o69GrpRTIprzOo+wAeDoAAADxnoA4V7nmfVq0nCf3UU3F0k+Gp6b9b5HIJZyzyf/AMmC4RqJeSn+D8CJmr0koSqTgsCW5SU2pAAFkiLYABhD6yAAAA1cwzGNGN5a2/Rjvf5dp85lmUaEbvXJ+jHj+REMVipVZOc3dvyS4LsLmn03ie1LYnrq5ur2PcXi5VZOc3d8NyXBIwgDhLCwi6lgAADoM+Chea7NfkYDeyuGtvwON4RxnRJlzbZro1Z4aT1VF0kPeiusl3x1/wBUhpnwGMlRqwrR9KElPvttXirrxOUWeFYplTV0ePTKHfb1LxBiwuIjUhGpF3jKKkn2NXRlNYnkwTWOgAB04AAAGHFYuFKLnVnGnBWvOcowir6ldvVtKs5zpUatanXoVqdW8XTmoVYTa0XeLaT3qUlfsRL+cz/ptT36X7yJTYy0VWftMiLimoa+xx0aTAAGggJbzb59HDYmUKs406VWFnKTUUpQu4NyepKzmvFFnf7TYP8AnlD+8UvqUICnbpI2S5sjLTcQnRDkSyX3/tNg/wCeUP7xS+pmwmcYetLQo16VWVtLRhVhN2Vk3ZPZdrzPz8TLmo/l0/6PU/eUStbo4wg5Z2L2n4nO2xQcV1LcPLHoFw8AAAAAAAEa5S4S01UWyXVfetnw+RJTRzrCupQnGKvPRcoL9ZK8V47PEXcT0v1nTygt916r+4PUXh5Kzz3G3fRRepa5d+5HIPZSbd3tetnhjYQUI8qIZS5nkAA9nkG1ga9paL2P5mqDjWQO2DDha2lG+9amZiDY9AAAAAAAfFWkpRcZK8WmmnvT2orfOcreHqum9cdsJe1F7PHcyyzk8o8o+0UuqvvIXlDt4x8fmkX9DqPBnh7Mq6irnjlborwBrjqBpsCktgAGDPrIAAAcfPMn6T7yn6aWuPtJcO0i7RYBxc7yXTvUprr+tFet2rt+Yx0upx7E/gWarceyyMgAZlwAAAB1suhaHe2/w/A5KO7ThZJcEkeJ7HGfQAITyWVzcZr0mHlQk+tSer3Ja4+T0l5EuKg5IZp9nxcJN2hP7qfdLY/CVviW8aXQW+JUk910MZxWjwr21tLr+56AC+KwAAAivOY/+W1PfpfvIlNaS4n6MqU1JWklJcGk15Mw/YKX6KH7EfoXaNV4UeXGRXq9A9RPn5sdOx+egdbldGCx2IVK2h0stmy/rr9rSOSOIvmSZmZx5JOPZg8uepF18jMgVDBU4VqcXUac5KUItx025KL7Uml4EN96qWS1pNK9TJpPGCk9ImfNO/8Aj5/0ef7ykWp9gpfoofsR+h9U8LCLvGEYvZdRS8NRQs1inFx5dxvRwt1WKfNt+BmB4pHovHIAAAAAAAAABVHK/LOgxc0laE/vY/1r3XhK/wADilj84OV9Jh1WS61J3fuSspfGz8GVwY3X0+Dc0tn1RFJYYABROAAABmwtbRl2PU/qdU4h0cDW0o2e1fIjmvM6jaABGdAAAAAAA0KmRYeTcpUYOTbbejtb1tg3wSeNZ/szxyR7HgAKhvAAAAAAAOJnmSad6tJdbbKPtdq7fmRosA4WeZJpXq0l1tsorf2pcezeMtNqfuT+Baqt+6yOAAZFsy4SF5xXbfy1naOblcOs3wVvP/4dIinueWAARnDxouLkrmv2nC06jd5paE/ejqb8dT8SniYc2+a6FaeHk+rUWlH347Uu+P8AkGHD7eS3D2fQU8Wo8WjmW8evw8yyAeI9NIY4AAAMdetGEXObUYRTlKTdkktbbfCxV+fc6NacnHBpUqWtKpKOlOX6yT1RXZZvu2FoVqMZxcJpSjJOMotXTTVmmuBRvKvk/LBYmVLW6b69OXGL2K/FbH4cS7o4QlJqW/kKeJ2XVwTg8Lz7nIlJt3bu3rbetvtbPAByZk3MrzSWGn0lOMHUXoynDT0H7UU3a/a0zsw5xsenfpk+x06dvgiNAjlXCTy0SwvsgsRk0WFlnO1NasVh1Je3Sei/2JO3+I6eL52MMoXpUqs5taoyUIJPhKWk/gmVUCF6SpvOC3HiWoSxk7+X8tMRSxcsW5abqP7ynrUJRWyCW7RWx7u27vb2SZ5SxlJVqMrp6pRdlKEt8ZLcygjq8mc5r4WvGWGvOUmoOjuq3eqLXHXqe7zPOo00ZrMejR70eulVLE+qZfIPmDdldWdta227Ln0JTUgAAAAAAY69FThKEleMk4tcU1ZoprH4J0as6UtsJON+KWx+Ks/EukgHONlmjUhiEtU/u5e8leL8Y3/ZE/FqOepWLdfkeZIhoAMuRgAAAPujV0ZJ+fcfAsAHai7q62Hpr4OElG0vA2CB9DoABw6AAAAAAB4ACA3IAAAAAAAAABwc8yS96tJa9soLf+svoR0sAj+eZJtq0l2ygv8AMvxQz0upz7E/gWqrfuyNPLYWhfi/lqNsx0IWil2IyFlvLLAABwAZsHi5UakKsPShJTXbbd47PEwg6m08o40pLDLxweKjVpwqQ1xnFTXc1czkO5t8006EsPJ9ak7x9yV38HdeRMTW0WK2tT7mA1NLptlW/J/IAAmIAR3ltybWNw7UV99TvOk+L9aF+EkvNJ7iRA9Qk4NSRHZXGyLhLZlDZJyYxGMk40adlF2nOd4Rg+Ena9+xK5Kv90NW38qhfh0Ureel+BZdHDxgmoRUE3KTUUo3lJuUpO29ttt8WZC3PW2N+z0F1XC6Yr2+rKZzDm3xtFNqEa6/9U7u3HRkk/K5Gq1CUJOM4yhJbYyi4teDP0VYwYvL6VaOjWpQqx9mcIzXk0e4a6S95ZIreEQf/nLHr1PzyC7MTzfYCo7vDKPuTq015RkkfFHm6y+Lv9n0n+tVrTXk5WJ/r0OzKn+ItzuincFgKleap0acqk3sjFX8XwXay1uRXIRYP7+vaeIasktcaSe1J75cX4Li5RgsupUI6FGlClHhCMYJ9rttZsWKt2rlYuVdEMdLw6FL5pPL+R6ACkNAAAAAAABzeUOWfaMNUpes1pR96OuPxVvE6RirYiMFeclFdrsR2qLg1PbzApNrwB0+UlOCxVR0r9HKWmrxcdb1ytfdpXOYYWSSbSeSFrHQAyUcPKWxauO436ODjHX6T4/REbkkBp0cHKWt9Vcfojfo4eMdi18d5lBG5NnQADydAAAAAAAAAAPAAQG5AAAAAAAAAABt5Th+kr04cZq/ctb+CZqHd5G008Td+rTlJd94x+TZZ0lfiXwg/Noh1E+SqUvwMHLTkbo6WJw0errlUpLdxnBcOK8SEF7tFZcvshp4epGrS6qquTdO2qLWtuPBO+w1Wv0ij9rDbzRW4VxByaos38n+jIqABOaEAAAOvyTzT7Pi6c27Qk+in7s9V/CWi/AuC5Q7RcnJfGyrYSlUn6TjZvi4txv42uO+F2b1/EzXG6UnG1ejOqAByZ0AAAAAAAAAAAAAAAAAAAAAHPzfM3Qimo6TerW7WIrroUwdk30R1LJ0DRxec0qepy0pezHrP6IjOLzSrV1Slq9ldVfn4mqZXU/SLyoj8X+38kqr7nXxfKSpLVTSprj6UvojlVKrk7ybk+LbZ8nUyXKo1rym3ZO2itV/ERqeq4haoOWW+76HvCijmQy91+oodJ2bl233Hxiub+cFpwfS73T2Ndz9b4eJPKFCMFowiorglYyGq0vAq64NWSbb7dEvQgm+Yqlws7NWa1NNWt2WBY2Z5JSxC68bS3TWqS8d67GQDH4Xoqsqd9LRdr2tfwFGt0E9K8t5T2ZE1gwAAXn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90575" y="30162"/>
            <a:ext cx="49149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4" name="Picture 14" descr="http://www.ocvc.ac.uk/student_life/~/media/Images/College%20life/Money%20matters/financial_help_iStock_000011527361Large.ashx?h=188&amp;w=251&amp;as=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7"/>
          <a:stretch/>
        </p:blipFill>
        <p:spPr bwMode="auto">
          <a:xfrm>
            <a:off x="6199630" y="1412816"/>
            <a:ext cx="2639570" cy="21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GB" b="1" dirty="0" smtClean="0"/>
              <a:t>Getting a 24+ Loan?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832648"/>
          </a:xfrm>
          <a:solidFill>
            <a:srgbClr val="FFFFFF">
              <a:alpha val="85098"/>
            </a:srgbClr>
          </a:solidFill>
        </p:spPr>
        <p:txBody>
          <a:bodyPr/>
          <a:lstStyle/>
          <a:p>
            <a:r>
              <a:rPr lang="en-GB" sz="2600" dirty="0" smtClean="0"/>
              <a:t>You have to be 24+ to qualify</a:t>
            </a:r>
          </a:p>
          <a:p>
            <a:r>
              <a:rPr lang="en-GB" sz="2600" dirty="0" smtClean="0"/>
              <a:t>Must be a UK resident</a:t>
            </a:r>
          </a:p>
          <a:p>
            <a:r>
              <a:rPr lang="en-GB" sz="2600" dirty="0" smtClean="0"/>
              <a:t>Your course fees have to cost at least £300.00</a:t>
            </a:r>
          </a:p>
          <a:p>
            <a:r>
              <a:rPr lang="en-GB" sz="2600" dirty="0" smtClean="0"/>
              <a:t>We e-mail you a “</a:t>
            </a:r>
            <a:r>
              <a:rPr lang="en-GB" sz="2600" b="1" i="1" dirty="0" smtClean="0"/>
              <a:t>Learning and funding information letter</a:t>
            </a:r>
            <a:r>
              <a:rPr lang="en-GB" sz="2600" dirty="0" smtClean="0"/>
              <a:t>” which contains all the relevant information for your application</a:t>
            </a:r>
          </a:p>
          <a:p>
            <a:r>
              <a:rPr lang="en-GB" sz="2600" dirty="0" smtClean="0"/>
              <a:t>You apply online </a:t>
            </a:r>
            <a:r>
              <a:rPr lang="en-GB" sz="2600" dirty="0"/>
              <a:t>at </a:t>
            </a:r>
            <a:r>
              <a:rPr lang="en-GB" sz="2600" dirty="0">
                <a:hlinkClick r:id="rId2"/>
              </a:rPr>
              <a:t>https://</a:t>
            </a:r>
            <a:r>
              <a:rPr lang="en-GB" sz="2600" dirty="0" smtClean="0">
                <a:hlinkClick r:id="rId2"/>
              </a:rPr>
              <a:t>www.gov.uk/advanced-learning-loans/how-to-claim</a:t>
            </a:r>
            <a:r>
              <a:rPr lang="en-GB" sz="2600" dirty="0" smtClean="0"/>
              <a:t> </a:t>
            </a:r>
          </a:p>
          <a:p>
            <a:r>
              <a:rPr lang="en-GB" sz="2600" dirty="0" smtClean="0"/>
              <a:t>You receive a letter from </a:t>
            </a:r>
            <a:r>
              <a:rPr lang="en-GB" sz="2600" b="1" i="1" dirty="0" smtClean="0"/>
              <a:t>Student Finance England </a:t>
            </a:r>
            <a:r>
              <a:rPr lang="en-GB" sz="2600" dirty="0" smtClean="0"/>
              <a:t>within 2 weeks to confirm that your application is successful</a:t>
            </a:r>
          </a:p>
          <a:p>
            <a:r>
              <a:rPr lang="en-GB" sz="2600" dirty="0" smtClean="0"/>
              <a:t>The government pays your course fees directly to us</a:t>
            </a:r>
          </a:p>
          <a:p>
            <a:r>
              <a:rPr lang="en-GB" sz="2600" dirty="0" smtClean="0"/>
              <a:t>Nothing paid by you till 2016. Nothing </a:t>
            </a:r>
            <a:r>
              <a:rPr lang="en-GB" sz="2600" i="1" dirty="0" smtClean="0"/>
              <a:t>ever</a:t>
            </a:r>
            <a:r>
              <a:rPr lang="en-GB" sz="2600" dirty="0" smtClean="0"/>
              <a:t> paid if you earn less than £21,000</a:t>
            </a:r>
          </a:p>
          <a:p>
            <a:endParaRPr lang="en-GB" sz="2600" dirty="0" smtClean="0"/>
          </a:p>
          <a:p>
            <a:endParaRPr lang="en-GB" sz="28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69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Any 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052936"/>
          </a:xfrm>
        </p:spPr>
        <p:txBody>
          <a:bodyPr/>
          <a:lstStyle/>
          <a:p>
            <a:r>
              <a:rPr lang="en-GB" dirty="0" smtClean="0"/>
              <a:t>We will be delighted to answer any questions you may have about the course and enrolment process.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51831"/>
            <a:ext cx="3521968" cy="3046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216" y="4874533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660066"/>
                </a:solidFill>
              </a:rPr>
              <a:t>We look forward to assisting you with your new career</a:t>
            </a:r>
            <a:endParaRPr lang="en-GB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Who Do We Work With?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1556792"/>
            <a:ext cx="4680520" cy="44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 2013-2014, we have worked with/ will work with broadcaster Michael Portillo, TV celebrity Johnny Ball and teaching experts Geoff Petty, Bradley </a:t>
            </a:r>
            <a:r>
              <a:rPr lang="en-GB" dirty="0" err="1" smtClean="0"/>
              <a:t>Lightbody</a:t>
            </a:r>
            <a:r>
              <a:rPr lang="en-GB" dirty="0" smtClean="0"/>
              <a:t> and Professor Frank Coffield.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" b="20893"/>
          <a:stretch/>
        </p:blipFill>
        <p:spPr>
          <a:xfrm>
            <a:off x="5292080" y="1539632"/>
            <a:ext cx="3337002" cy="35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Why Teaching?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“I </a:t>
            </a:r>
            <a:r>
              <a:rPr lang="en-GB" b="1" i="1" dirty="0"/>
              <a:t>think the teaching profession contributes more to the future of our society than any other single </a:t>
            </a:r>
            <a:r>
              <a:rPr lang="en-GB" b="1" i="1" dirty="0" smtClean="0"/>
              <a:t>profession”.</a:t>
            </a:r>
          </a:p>
          <a:p>
            <a:pPr marL="0" indent="0" algn="r">
              <a:buNone/>
            </a:pPr>
            <a:r>
              <a:rPr lang="en-GB" dirty="0" smtClean="0"/>
              <a:t>John Wooden, Sports Coach and Speaker</a:t>
            </a:r>
          </a:p>
          <a:p>
            <a:pPr marL="0" indent="0" algn="r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b="1" i="1" dirty="0"/>
              <a:t>“It is the supreme art of the teacher to awaken joy in creative expression and knowledge</a:t>
            </a:r>
            <a:r>
              <a:rPr lang="en-GB" b="1" i="1" dirty="0" smtClean="0"/>
              <a:t>.” </a:t>
            </a:r>
          </a:p>
          <a:p>
            <a:pPr marL="0" indent="0" algn="r">
              <a:buNone/>
            </a:pPr>
            <a:r>
              <a:rPr lang="en-GB" dirty="0" smtClean="0"/>
              <a:t>Albert </a:t>
            </a:r>
            <a:r>
              <a:rPr lang="en-GB" dirty="0"/>
              <a:t>Einstein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7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What is Further Education?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</a:t>
            </a:r>
            <a:r>
              <a:rPr lang="en-GB" sz="3200" b="1" dirty="0" smtClean="0"/>
              <a:t>orking with learners aged 16 and upwards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37268" y="4869160"/>
            <a:ext cx="42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working with 14-16 year olds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6928" y="3948296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/>
              <a:t>and occasionally… </a:t>
            </a:r>
            <a:endParaRPr lang="en-GB" sz="3200" b="1" dirty="0"/>
          </a:p>
        </p:txBody>
      </p:sp>
      <p:pic>
        <p:nvPicPr>
          <p:cNvPr id="1028" name="Picture 4" descr="http://aocwestmidlands.files.wordpress.com/2013/06/south-staffordshire-college-hosts-healthy-learner-conference-for-second-year-running-2.jpe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" b="12651"/>
          <a:stretch/>
        </p:blipFill>
        <p:spPr bwMode="auto">
          <a:xfrm>
            <a:off x="4788093" y="1437928"/>
            <a:ext cx="39340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akefield.ac.uk/_media/14-16/_images/img_beauty_02_s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0" y="3861048"/>
            <a:ext cx="3712106" cy="20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/>
              <a:t>Further Education is very diverse…</a:t>
            </a:r>
            <a:endParaRPr lang="en-GB" b="1" dirty="0"/>
          </a:p>
        </p:txBody>
      </p:sp>
      <p:pic>
        <p:nvPicPr>
          <p:cNvPr id="4" name="Picture 2" descr="https://encrypted-tbn1.gstatic.com/images?q=tbn:ANd9GcSZ8ujsaTSx7NeVggLVihI0MHolHmylKsBAe8cWmX_dlhg3mMZ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736304" cy="18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09538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Colleges &amp; Adult Learning</a:t>
            </a:r>
            <a:endParaRPr lang="en-GB" sz="2000" b="1" i="1" dirty="0"/>
          </a:p>
        </p:txBody>
      </p:sp>
      <p:pic>
        <p:nvPicPr>
          <p:cNvPr id="2050" name="Picture 2" descr="http://www.blaenau-gwent.gov.uk/images/Images_People/DSCF01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44" y="1268760"/>
            <a:ext cx="2592288" cy="18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ocal-life.com/warsaw/pages/m.3663_language-school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4206"/>
          <a:stretch/>
        </p:blipFill>
        <p:spPr bwMode="auto">
          <a:xfrm>
            <a:off x="6305872" y="1276482"/>
            <a:ext cx="2592288" cy="18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8344" y="310223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Private Training</a:t>
            </a:r>
            <a:endParaRPr lang="en-GB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05872" y="306896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Language Schools</a:t>
            </a:r>
            <a:endParaRPr lang="en-GB" sz="2000" b="1" i="1" dirty="0"/>
          </a:p>
        </p:txBody>
      </p:sp>
      <p:pic>
        <p:nvPicPr>
          <p:cNvPr id="2054" name="Picture 6" descr="http://www.bu.edu/today/files/2011/08/DOC5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1" y="3717032"/>
            <a:ext cx="2771717" cy="18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6037" y="559835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Prison Education</a:t>
            </a:r>
            <a:endParaRPr lang="en-GB" sz="2000" b="1" i="1" dirty="0"/>
          </a:p>
        </p:txBody>
      </p:sp>
      <p:pic>
        <p:nvPicPr>
          <p:cNvPr id="2056" name="Picture 8" descr="http://www.centralsussex.ac.uk/Adults/~/media/Images/474x190/SEN/474x190-SEN-Landing-page.ashx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28262"/>
          <a:stretch/>
        </p:blipFill>
        <p:spPr bwMode="auto">
          <a:xfrm>
            <a:off x="3385552" y="3717031"/>
            <a:ext cx="2585080" cy="18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78344" y="559835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Specialist Support</a:t>
            </a:r>
            <a:endParaRPr lang="en-GB" sz="2000" b="1" i="1" dirty="0"/>
          </a:p>
        </p:txBody>
      </p:sp>
      <p:pic>
        <p:nvPicPr>
          <p:cNvPr id="2058" name="Picture 10" descr="http://www.icwashington.org/images/STEM/Physics_cjt_PlasmaTube_050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20578"/>
          <a:stretch/>
        </p:blipFill>
        <p:spPr bwMode="auto">
          <a:xfrm>
            <a:off x="6324872" y="3717030"/>
            <a:ext cx="2573288" cy="18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5872" y="5623331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Independent Schools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42144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You Can Earn…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further education teacher can earn between £18,000 and £39,000, depending on the college they join</a:t>
            </a:r>
          </a:p>
          <a:p>
            <a:r>
              <a:rPr lang="en-GB" dirty="0" smtClean="0"/>
              <a:t>A further education manager can earn between £36,000 and £55,000 depending on their role and college</a:t>
            </a:r>
          </a:p>
          <a:p>
            <a:r>
              <a:rPr lang="en-GB" dirty="0" smtClean="0"/>
              <a:t>Many of the top College Principals earn over £100,000!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Starting Your Teaching Career…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en-GB" dirty="0" smtClean="0"/>
              <a:t>It is very difficult in today’s job market to get a teaching job without a teaching qualification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dirty="0" smtClean="0"/>
              <a:t>Most unqualified applicants do not make the interview stage!</a:t>
            </a:r>
            <a:endParaRPr lang="en-GB" dirty="0"/>
          </a:p>
        </p:txBody>
      </p:sp>
      <p:pic>
        <p:nvPicPr>
          <p:cNvPr id="3074" name="Picture 2" descr="http://www.west.org.nz/Cache/Pictures/294281/6_Waitakere_technology_teac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r="11681"/>
          <a:stretch/>
        </p:blipFill>
        <p:spPr bwMode="auto">
          <a:xfrm>
            <a:off x="4932040" y="1787272"/>
            <a:ext cx="3816424" cy="36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5472608" cy="2304256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800000"/>
                </a:solidFill>
              </a:rPr>
              <a:t>It is our belief that we can teach anyone to become a great teacher!</a:t>
            </a:r>
            <a:endParaRPr lang="en-GB" sz="4000" b="1" dirty="0">
              <a:solidFill>
                <a:srgbClr val="8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3212976"/>
            <a:ext cx="58326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4000" b="1" dirty="0" smtClean="0">
                <a:solidFill>
                  <a:srgbClr val="660066"/>
                </a:solidFill>
              </a:rPr>
              <a:t>We will give you the confidence, skills and knowledge to begin your teaching journey…</a:t>
            </a:r>
            <a:endParaRPr lang="en-GB" sz="4000" b="1" dirty="0">
              <a:solidFill>
                <a:srgbClr val="66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4378" y="710587"/>
            <a:ext cx="3407452" cy="3240360"/>
            <a:chOff x="5508104" y="3789040"/>
            <a:chExt cx="2880320" cy="2880320"/>
          </a:xfrm>
        </p:grpSpPr>
        <p:grpSp>
          <p:nvGrpSpPr>
            <p:cNvPr id="6" name="Group 5"/>
            <p:cNvGrpSpPr/>
            <p:nvPr/>
          </p:nvGrpSpPr>
          <p:grpSpPr>
            <a:xfrm>
              <a:off x="5508104" y="3789040"/>
              <a:ext cx="2880320" cy="2880320"/>
              <a:chOff x="5508104" y="3789040"/>
              <a:chExt cx="2880320" cy="2880320"/>
            </a:xfrm>
          </p:grpSpPr>
          <p:pic>
            <p:nvPicPr>
              <p:cNvPr id="8" name="Picture 8" descr="http://bvictorian.files.wordpress.com/2012/02/tethered_emma_finished_silhouette_small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508104" y="3789040"/>
                <a:ext cx="2880320" cy="288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4" descr="http://files.anacc.webnode.it/200000042-794577a3ed/testa2.gif">
                <a:hlinkClick r:id="rId4"/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9229" y="4173605"/>
                <a:ext cx="1211285" cy="927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Moon 9"/>
              <p:cNvSpPr/>
              <p:nvPr/>
            </p:nvSpPr>
            <p:spPr>
              <a:xfrm rot="10800000">
                <a:off x="7212089" y="4073245"/>
                <a:ext cx="256484" cy="1368153"/>
              </a:xfrm>
              <a:prstGeom prst="moon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408203" y="5021955"/>
              <a:ext cx="972109" cy="1591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71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background</Template>
  <TotalTime>1823</TotalTime>
  <Words>1186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presentation background</vt:lpstr>
      <vt:lpstr>INTRODUCTION TO TEACHING IN FURTHER EDUCATION</vt:lpstr>
      <vt:lpstr>What is the Teacher Training Academy (TTA)?</vt:lpstr>
      <vt:lpstr>Who Do We Work With?</vt:lpstr>
      <vt:lpstr>Why Teaching?</vt:lpstr>
      <vt:lpstr>What is Further Education?</vt:lpstr>
      <vt:lpstr>Further Education is very diverse…</vt:lpstr>
      <vt:lpstr>What You Can Earn…</vt:lpstr>
      <vt:lpstr>Starting Your Teaching Career…</vt:lpstr>
      <vt:lpstr>PowerPoint Presentation</vt:lpstr>
      <vt:lpstr>What is the Teaching Award?</vt:lpstr>
      <vt:lpstr>What You Will Cover</vt:lpstr>
      <vt:lpstr>How Your Study is Planned</vt:lpstr>
      <vt:lpstr>Structure of the Qualification</vt:lpstr>
      <vt:lpstr>How You Are Assessed…</vt:lpstr>
      <vt:lpstr>How You Are Assessed…</vt:lpstr>
      <vt:lpstr>How You Are Assessed…</vt:lpstr>
      <vt:lpstr>How You Are Assessed…</vt:lpstr>
      <vt:lpstr>Further Reading</vt:lpstr>
      <vt:lpstr>How to Enrol</vt:lpstr>
      <vt:lpstr>Claiming our £30.00 Discount</vt:lpstr>
      <vt:lpstr>Financial Help</vt:lpstr>
      <vt:lpstr>Getting a 24+ Loan?</vt:lpstr>
      <vt:lpstr>Any 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COLLEGE TEACHING</dc:title>
  <dc:creator>Paul Tully</dc:creator>
  <cp:lastModifiedBy>Paul Tully</cp:lastModifiedBy>
  <cp:revision>70</cp:revision>
  <dcterms:created xsi:type="dcterms:W3CDTF">2013-11-16T16:31:49Z</dcterms:created>
  <dcterms:modified xsi:type="dcterms:W3CDTF">2013-11-20T13:11:52Z</dcterms:modified>
</cp:coreProperties>
</file>